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25"/>
  </p:notesMasterIdLst>
  <p:handoutMasterIdLst>
    <p:handoutMasterId r:id="rId26"/>
  </p:handoutMasterIdLst>
  <p:sldIdLst>
    <p:sldId id="256" r:id="rId5"/>
    <p:sldId id="275" r:id="rId6"/>
    <p:sldId id="276" r:id="rId7"/>
    <p:sldId id="267" r:id="rId8"/>
    <p:sldId id="266" r:id="rId9"/>
    <p:sldId id="274" r:id="rId10"/>
    <p:sldId id="283" r:id="rId11"/>
    <p:sldId id="284" r:id="rId12"/>
    <p:sldId id="269" r:id="rId13"/>
    <p:sldId id="270" r:id="rId14"/>
    <p:sldId id="271" r:id="rId15"/>
    <p:sldId id="272" r:id="rId16"/>
    <p:sldId id="273" r:id="rId17"/>
    <p:sldId id="277" r:id="rId18"/>
    <p:sldId id="278" r:id="rId19"/>
    <p:sldId id="279" r:id="rId20"/>
    <p:sldId id="282" r:id="rId21"/>
    <p:sldId id="280" r:id="rId22"/>
    <p:sldId id="281"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841EEE-C224-4141-8D88-41138B1F315B}" v="77" dt="2022-08-06T00:13:48.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4660"/>
  </p:normalViewPr>
  <p:slideViewPr>
    <p:cSldViewPr snapToGrid="0">
      <p:cViewPr varScale="1">
        <p:scale>
          <a:sx n="69" d="100"/>
          <a:sy n="69" d="100"/>
        </p:scale>
        <p:origin x="792" y="6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0CB6F5-773F-474D-BC26-0D0BE1A5E48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5D01FBB-F550-43AA-AE7B-319B469F5B9A}">
      <dgm:prSet/>
      <dgm:spPr/>
      <dgm:t>
        <a:bodyPr/>
        <a:lstStyle/>
        <a:p>
          <a:r>
            <a:rPr lang="en-US" b="0" i="0" baseline="0"/>
            <a:t>In traditional banks, customers are expected to visit the bank to perform various financial transactions and day-to-day banking needs. In these post-pandemic days of inflation, there is a strong need to reduce costs in all possible ways. </a:t>
          </a:r>
          <a:endParaRPr lang="en-US"/>
        </a:p>
      </dgm:t>
    </dgm:pt>
    <dgm:pt modelId="{CEE9A6DD-3E7A-4406-9E60-563EFBFDFCED}" type="parTrans" cxnId="{C6C0B239-9640-4962-B36F-D891F4E22270}">
      <dgm:prSet/>
      <dgm:spPr/>
      <dgm:t>
        <a:bodyPr/>
        <a:lstStyle/>
        <a:p>
          <a:endParaRPr lang="en-US"/>
        </a:p>
      </dgm:t>
    </dgm:pt>
    <dgm:pt modelId="{7B36B565-6870-4BB3-9469-D2A5A908CEBD}" type="sibTrans" cxnId="{C6C0B239-9640-4962-B36F-D891F4E22270}">
      <dgm:prSet/>
      <dgm:spPr/>
      <dgm:t>
        <a:bodyPr/>
        <a:lstStyle/>
        <a:p>
          <a:endParaRPr lang="en-US"/>
        </a:p>
      </dgm:t>
    </dgm:pt>
    <dgm:pt modelId="{B3D3E035-778B-4393-BA1D-89136BA37F86}">
      <dgm:prSet/>
      <dgm:spPr/>
      <dgm:t>
        <a:bodyPr/>
        <a:lstStyle/>
        <a:p>
          <a:r>
            <a:rPr lang="en-US" b="0" i="0" baseline="0"/>
            <a:t>Also, in the traditional banking system, there would be multiple accounts to maintain and track every financial request such as loans, forex cards, and investments. Through our digital banking system, we aim to provide the customers with a one-stop solution for all their banking needs from the comfort of their homes from anywhere and anytime. </a:t>
          </a:r>
          <a:endParaRPr lang="en-US"/>
        </a:p>
      </dgm:t>
    </dgm:pt>
    <dgm:pt modelId="{60EB49F3-A5BF-49D3-A1FF-9704EC67947E}" type="parTrans" cxnId="{59146AA7-E9EA-4F38-B9C1-B4BF11081EBE}">
      <dgm:prSet/>
      <dgm:spPr/>
      <dgm:t>
        <a:bodyPr/>
        <a:lstStyle/>
        <a:p>
          <a:endParaRPr lang="en-US"/>
        </a:p>
      </dgm:t>
    </dgm:pt>
    <dgm:pt modelId="{81F44A9B-BE8D-466E-8100-E2C1B84CA991}" type="sibTrans" cxnId="{59146AA7-E9EA-4F38-B9C1-B4BF11081EBE}">
      <dgm:prSet/>
      <dgm:spPr/>
      <dgm:t>
        <a:bodyPr/>
        <a:lstStyle/>
        <a:p>
          <a:endParaRPr lang="en-US"/>
        </a:p>
      </dgm:t>
    </dgm:pt>
    <dgm:pt modelId="{8CDB44DA-0A72-4D66-87D8-44DCBAE2397C}" type="pres">
      <dgm:prSet presAssocID="{780CB6F5-773F-474D-BC26-0D0BE1A5E48B}" presName="linear" presStyleCnt="0">
        <dgm:presLayoutVars>
          <dgm:animLvl val="lvl"/>
          <dgm:resizeHandles val="exact"/>
        </dgm:presLayoutVars>
      </dgm:prSet>
      <dgm:spPr/>
    </dgm:pt>
    <dgm:pt modelId="{E0403A17-1CCB-4151-AA55-0BFE269D172F}" type="pres">
      <dgm:prSet presAssocID="{55D01FBB-F550-43AA-AE7B-319B469F5B9A}" presName="parentText" presStyleLbl="node1" presStyleIdx="0" presStyleCnt="2">
        <dgm:presLayoutVars>
          <dgm:chMax val="0"/>
          <dgm:bulletEnabled val="1"/>
        </dgm:presLayoutVars>
      </dgm:prSet>
      <dgm:spPr/>
    </dgm:pt>
    <dgm:pt modelId="{2E6EE6C7-604E-42C0-9387-185D849B3624}" type="pres">
      <dgm:prSet presAssocID="{7B36B565-6870-4BB3-9469-D2A5A908CEBD}" presName="spacer" presStyleCnt="0"/>
      <dgm:spPr/>
    </dgm:pt>
    <dgm:pt modelId="{9C20805D-C7E4-4599-B72C-241A47B4B144}" type="pres">
      <dgm:prSet presAssocID="{B3D3E035-778B-4393-BA1D-89136BA37F86}" presName="parentText" presStyleLbl="node1" presStyleIdx="1" presStyleCnt="2">
        <dgm:presLayoutVars>
          <dgm:chMax val="0"/>
          <dgm:bulletEnabled val="1"/>
        </dgm:presLayoutVars>
      </dgm:prSet>
      <dgm:spPr/>
    </dgm:pt>
  </dgm:ptLst>
  <dgm:cxnLst>
    <dgm:cxn modelId="{C6C0B239-9640-4962-B36F-D891F4E22270}" srcId="{780CB6F5-773F-474D-BC26-0D0BE1A5E48B}" destId="{55D01FBB-F550-43AA-AE7B-319B469F5B9A}" srcOrd="0" destOrd="0" parTransId="{CEE9A6DD-3E7A-4406-9E60-563EFBFDFCED}" sibTransId="{7B36B565-6870-4BB3-9469-D2A5A908CEBD}"/>
    <dgm:cxn modelId="{DFDB7D94-CA9E-473A-96CB-A00B30821168}" type="presOf" srcId="{780CB6F5-773F-474D-BC26-0D0BE1A5E48B}" destId="{8CDB44DA-0A72-4D66-87D8-44DCBAE2397C}" srcOrd="0" destOrd="0" presId="urn:microsoft.com/office/officeart/2005/8/layout/vList2"/>
    <dgm:cxn modelId="{59146AA7-E9EA-4F38-B9C1-B4BF11081EBE}" srcId="{780CB6F5-773F-474D-BC26-0D0BE1A5E48B}" destId="{B3D3E035-778B-4393-BA1D-89136BA37F86}" srcOrd="1" destOrd="0" parTransId="{60EB49F3-A5BF-49D3-A1FF-9704EC67947E}" sibTransId="{81F44A9B-BE8D-466E-8100-E2C1B84CA991}"/>
    <dgm:cxn modelId="{788948AD-59F4-42F8-A89F-731C63140B36}" type="presOf" srcId="{55D01FBB-F550-43AA-AE7B-319B469F5B9A}" destId="{E0403A17-1CCB-4151-AA55-0BFE269D172F}" srcOrd="0" destOrd="0" presId="urn:microsoft.com/office/officeart/2005/8/layout/vList2"/>
    <dgm:cxn modelId="{F7AD3CB6-AA30-4E93-905E-3BCC6375920E}" type="presOf" srcId="{B3D3E035-778B-4393-BA1D-89136BA37F86}" destId="{9C20805D-C7E4-4599-B72C-241A47B4B144}" srcOrd="0" destOrd="0" presId="urn:microsoft.com/office/officeart/2005/8/layout/vList2"/>
    <dgm:cxn modelId="{C382A6D3-FD3F-4F5C-84BB-D7AA5956A3E9}" type="presParOf" srcId="{8CDB44DA-0A72-4D66-87D8-44DCBAE2397C}" destId="{E0403A17-1CCB-4151-AA55-0BFE269D172F}" srcOrd="0" destOrd="0" presId="urn:microsoft.com/office/officeart/2005/8/layout/vList2"/>
    <dgm:cxn modelId="{6AFF5EDB-C7F8-4E89-935D-4180E8BC5605}" type="presParOf" srcId="{8CDB44DA-0A72-4D66-87D8-44DCBAE2397C}" destId="{2E6EE6C7-604E-42C0-9387-185D849B3624}" srcOrd="1" destOrd="0" presId="urn:microsoft.com/office/officeart/2005/8/layout/vList2"/>
    <dgm:cxn modelId="{B2EB031A-FECE-4477-AA56-FD63B9D41763}" type="presParOf" srcId="{8CDB44DA-0A72-4D66-87D8-44DCBAE2397C}" destId="{9C20805D-C7E4-4599-B72C-241A47B4B14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0C02AC-D059-4ABF-9FD8-991F26C804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9B7593F-22C2-4C9A-8069-C7946935DF24}">
      <dgm:prSet/>
      <dgm:spPr/>
      <dgm:t>
        <a:bodyPr/>
        <a:lstStyle/>
        <a:p>
          <a:r>
            <a:rPr lang="en-US"/>
            <a:t>Created all tables </a:t>
          </a:r>
        </a:p>
      </dgm:t>
    </dgm:pt>
    <dgm:pt modelId="{09FEAD07-925D-497C-8B79-39C721DD59F6}" type="parTrans" cxnId="{1382CA4A-06E2-4C4D-A2D9-EC99064DFD5E}">
      <dgm:prSet/>
      <dgm:spPr/>
      <dgm:t>
        <a:bodyPr/>
        <a:lstStyle/>
        <a:p>
          <a:endParaRPr lang="en-US"/>
        </a:p>
      </dgm:t>
    </dgm:pt>
    <dgm:pt modelId="{66632C30-1AF4-4E9B-9065-13F547990D2D}" type="sibTrans" cxnId="{1382CA4A-06E2-4C4D-A2D9-EC99064DFD5E}">
      <dgm:prSet/>
      <dgm:spPr/>
      <dgm:t>
        <a:bodyPr/>
        <a:lstStyle/>
        <a:p>
          <a:endParaRPr lang="en-US"/>
        </a:p>
      </dgm:t>
    </dgm:pt>
    <dgm:pt modelId="{0460A749-2F86-43C6-BA48-242836290ACF}">
      <dgm:prSet/>
      <dgm:spPr/>
      <dgm:t>
        <a:bodyPr/>
        <a:lstStyle/>
        <a:p>
          <a:r>
            <a:rPr lang="en-US" dirty="0"/>
            <a:t>Added column level and table level constraints (4)</a:t>
          </a:r>
        </a:p>
      </dgm:t>
    </dgm:pt>
    <dgm:pt modelId="{5E52113A-67D0-488A-8013-20AF096487A9}" type="parTrans" cxnId="{BD5A20A7-4D60-47D2-A93C-53507A2BE788}">
      <dgm:prSet/>
      <dgm:spPr/>
      <dgm:t>
        <a:bodyPr/>
        <a:lstStyle/>
        <a:p>
          <a:endParaRPr lang="en-US"/>
        </a:p>
      </dgm:t>
    </dgm:pt>
    <dgm:pt modelId="{8209E18D-008D-439C-8BCD-9887C0F683DD}" type="sibTrans" cxnId="{BD5A20A7-4D60-47D2-A93C-53507A2BE788}">
      <dgm:prSet/>
      <dgm:spPr/>
      <dgm:t>
        <a:bodyPr/>
        <a:lstStyle/>
        <a:p>
          <a:endParaRPr lang="en-US"/>
        </a:p>
      </dgm:t>
    </dgm:pt>
    <dgm:pt modelId="{143A86F4-66A5-41FC-9C1C-27902EBBD754}">
      <dgm:prSet/>
      <dgm:spPr/>
      <dgm:t>
        <a:bodyPr/>
        <a:lstStyle/>
        <a:p>
          <a:r>
            <a:rPr lang="en-US"/>
            <a:t>Added data encryption for SSN and password</a:t>
          </a:r>
        </a:p>
      </dgm:t>
    </dgm:pt>
    <dgm:pt modelId="{5B4C621E-C273-4F24-82FF-569514744C24}" type="parTrans" cxnId="{3EB2D916-2CD0-40A0-AE8D-F22ECEC2B003}">
      <dgm:prSet/>
      <dgm:spPr/>
      <dgm:t>
        <a:bodyPr/>
        <a:lstStyle/>
        <a:p>
          <a:endParaRPr lang="en-US"/>
        </a:p>
      </dgm:t>
    </dgm:pt>
    <dgm:pt modelId="{B9DA6A10-A519-4DC7-9EF5-A3A9E251D189}" type="sibTrans" cxnId="{3EB2D916-2CD0-40A0-AE8D-F22ECEC2B003}">
      <dgm:prSet/>
      <dgm:spPr/>
      <dgm:t>
        <a:bodyPr/>
        <a:lstStyle/>
        <a:p>
          <a:endParaRPr lang="en-US"/>
        </a:p>
      </dgm:t>
    </dgm:pt>
    <dgm:pt modelId="{1AB2DE7C-1B5C-42AB-9D82-8707576267F1}">
      <dgm:prSet/>
      <dgm:spPr/>
      <dgm:t>
        <a:bodyPr/>
        <a:lstStyle/>
        <a:p>
          <a:r>
            <a:rPr lang="en-US" dirty="0"/>
            <a:t>Created 15 different stored procedures</a:t>
          </a:r>
        </a:p>
      </dgm:t>
    </dgm:pt>
    <dgm:pt modelId="{47E1F20B-E299-4C4D-9131-70852921A1C8}" type="parTrans" cxnId="{1EECA781-D55C-4B68-9088-812288DA9CDD}">
      <dgm:prSet/>
      <dgm:spPr/>
      <dgm:t>
        <a:bodyPr/>
        <a:lstStyle/>
        <a:p>
          <a:endParaRPr lang="en-US"/>
        </a:p>
      </dgm:t>
    </dgm:pt>
    <dgm:pt modelId="{8CF61522-522D-4A4C-AFDD-25021CE81538}" type="sibTrans" cxnId="{1EECA781-D55C-4B68-9088-812288DA9CDD}">
      <dgm:prSet/>
      <dgm:spPr/>
      <dgm:t>
        <a:bodyPr/>
        <a:lstStyle/>
        <a:p>
          <a:endParaRPr lang="en-US"/>
        </a:p>
      </dgm:t>
    </dgm:pt>
    <dgm:pt modelId="{47957D50-89B1-4B79-8399-08703585DFFB}">
      <dgm:prSet/>
      <dgm:spPr/>
      <dgm:t>
        <a:bodyPr/>
        <a:lstStyle/>
        <a:p>
          <a:r>
            <a:rPr lang="en-US" dirty="0"/>
            <a:t>Inserted data into the DB using INSERT queries and stored procedures </a:t>
          </a:r>
        </a:p>
      </dgm:t>
    </dgm:pt>
    <dgm:pt modelId="{6C0359E7-A61D-472D-80BE-357417496D9B}" type="parTrans" cxnId="{BCD9E572-E4CD-40E6-8C43-C707910EC738}">
      <dgm:prSet/>
      <dgm:spPr/>
      <dgm:t>
        <a:bodyPr/>
        <a:lstStyle/>
        <a:p>
          <a:endParaRPr lang="en-US"/>
        </a:p>
      </dgm:t>
    </dgm:pt>
    <dgm:pt modelId="{C6A4CD00-8DB9-47E4-9B87-19A27A743DED}" type="sibTrans" cxnId="{BCD9E572-E4CD-40E6-8C43-C707910EC738}">
      <dgm:prSet/>
      <dgm:spPr/>
      <dgm:t>
        <a:bodyPr/>
        <a:lstStyle/>
        <a:p>
          <a:endParaRPr lang="en-US"/>
        </a:p>
      </dgm:t>
    </dgm:pt>
    <dgm:pt modelId="{682BB314-C250-46B0-A45E-71906AA119D7}">
      <dgm:prSet/>
      <dgm:spPr/>
      <dgm:t>
        <a:bodyPr/>
        <a:lstStyle/>
        <a:p>
          <a:r>
            <a:rPr lang="en-US"/>
            <a:t>Created views for both admin and customers</a:t>
          </a:r>
        </a:p>
      </dgm:t>
    </dgm:pt>
    <dgm:pt modelId="{422F5781-ECFE-4A42-A104-2083BBC9C254}" type="parTrans" cxnId="{365222D3-7136-48E5-9024-349F31D6C495}">
      <dgm:prSet/>
      <dgm:spPr/>
      <dgm:t>
        <a:bodyPr/>
        <a:lstStyle/>
        <a:p>
          <a:endParaRPr lang="en-US"/>
        </a:p>
      </dgm:t>
    </dgm:pt>
    <dgm:pt modelId="{D5A1EE46-DDDB-4B2E-872F-4F34182C02F2}" type="sibTrans" cxnId="{365222D3-7136-48E5-9024-349F31D6C495}">
      <dgm:prSet/>
      <dgm:spPr/>
      <dgm:t>
        <a:bodyPr/>
        <a:lstStyle/>
        <a:p>
          <a:endParaRPr lang="en-US"/>
        </a:p>
      </dgm:t>
    </dgm:pt>
    <dgm:pt modelId="{63E28849-9565-43A4-A086-FA77F838F784}">
      <dgm:prSet/>
      <dgm:spPr/>
      <dgm:t>
        <a:bodyPr/>
        <a:lstStyle/>
        <a:p>
          <a:r>
            <a:rPr lang="en-US"/>
            <a:t>Exported the data into Tableau for data visualization </a:t>
          </a:r>
        </a:p>
      </dgm:t>
    </dgm:pt>
    <dgm:pt modelId="{A474362B-CBD4-45A9-851B-246D6417385F}" type="parTrans" cxnId="{E087EF44-1EF0-4E47-8030-74C59DC3D0DF}">
      <dgm:prSet/>
      <dgm:spPr/>
      <dgm:t>
        <a:bodyPr/>
        <a:lstStyle/>
        <a:p>
          <a:endParaRPr lang="en-US"/>
        </a:p>
      </dgm:t>
    </dgm:pt>
    <dgm:pt modelId="{4E95B8D8-AE88-48AA-AA9D-36DFF2AED974}" type="sibTrans" cxnId="{E087EF44-1EF0-4E47-8030-74C59DC3D0DF}">
      <dgm:prSet/>
      <dgm:spPr/>
      <dgm:t>
        <a:bodyPr/>
        <a:lstStyle/>
        <a:p>
          <a:endParaRPr lang="en-US"/>
        </a:p>
      </dgm:t>
    </dgm:pt>
    <dgm:pt modelId="{D75E34A2-8921-4BBC-8747-7F6990CBCEFF}">
      <dgm:prSet/>
      <dgm:spPr/>
      <dgm:t>
        <a:bodyPr/>
        <a:lstStyle/>
        <a:p>
          <a:r>
            <a:rPr lang="en-US" dirty="0"/>
            <a:t>Created 9 different triggers.</a:t>
          </a:r>
        </a:p>
      </dgm:t>
    </dgm:pt>
    <dgm:pt modelId="{2444FBAF-131B-4964-8C9D-2A791A242429}" type="sibTrans" cxnId="{F12211C6-BBA3-40B1-AEC2-D79CA1CAED6E}">
      <dgm:prSet/>
      <dgm:spPr/>
      <dgm:t>
        <a:bodyPr/>
        <a:lstStyle/>
        <a:p>
          <a:endParaRPr lang="en-US"/>
        </a:p>
      </dgm:t>
    </dgm:pt>
    <dgm:pt modelId="{8B92A729-609D-4A8F-B87B-D25F50CE7CC2}" type="parTrans" cxnId="{F12211C6-BBA3-40B1-AEC2-D79CA1CAED6E}">
      <dgm:prSet/>
      <dgm:spPr/>
      <dgm:t>
        <a:bodyPr/>
        <a:lstStyle/>
        <a:p>
          <a:endParaRPr lang="en-US"/>
        </a:p>
      </dgm:t>
    </dgm:pt>
    <dgm:pt modelId="{AE230EFA-81E5-437C-9392-3B024EC62DC0}" type="pres">
      <dgm:prSet presAssocID="{1C0C02AC-D059-4ABF-9FD8-991F26C804C9}" presName="linear" presStyleCnt="0">
        <dgm:presLayoutVars>
          <dgm:animLvl val="lvl"/>
          <dgm:resizeHandles val="exact"/>
        </dgm:presLayoutVars>
      </dgm:prSet>
      <dgm:spPr/>
    </dgm:pt>
    <dgm:pt modelId="{B910DF44-816A-4AC3-B6D1-8CE61CAA574D}" type="pres">
      <dgm:prSet presAssocID="{39B7593F-22C2-4C9A-8069-C7946935DF24}" presName="parentText" presStyleLbl="node1" presStyleIdx="0" presStyleCnt="8">
        <dgm:presLayoutVars>
          <dgm:chMax val="0"/>
          <dgm:bulletEnabled val="1"/>
        </dgm:presLayoutVars>
      </dgm:prSet>
      <dgm:spPr/>
    </dgm:pt>
    <dgm:pt modelId="{ACC3CEAF-743F-4D1D-8234-189209B2ED41}" type="pres">
      <dgm:prSet presAssocID="{66632C30-1AF4-4E9B-9065-13F547990D2D}" presName="spacer" presStyleCnt="0"/>
      <dgm:spPr/>
    </dgm:pt>
    <dgm:pt modelId="{13B145E2-9EB0-4E34-8096-DE98810F9352}" type="pres">
      <dgm:prSet presAssocID="{0460A749-2F86-43C6-BA48-242836290ACF}" presName="parentText" presStyleLbl="node1" presStyleIdx="1" presStyleCnt="8">
        <dgm:presLayoutVars>
          <dgm:chMax val="0"/>
          <dgm:bulletEnabled val="1"/>
        </dgm:presLayoutVars>
      </dgm:prSet>
      <dgm:spPr/>
    </dgm:pt>
    <dgm:pt modelId="{D5008F90-40C8-48C0-AFAF-590B12B90F4B}" type="pres">
      <dgm:prSet presAssocID="{8209E18D-008D-439C-8BCD-9887C0F683DD}" presName="spacer" presStyleCnt="0"/>
      <dgm:spPr/>
    </dgm:pt>
    <dgm:pt modelId="{98C8AB90-4909-427E-899A-398D9F584155}" type="pres">
      <dgm:prSet presAssocID="{143A86F4-66A5-41FC-9C1C-27902EBBD754}" presName="parentText" presStyleLbl="node1" presStyleIdx="2" presStyleCnt="8">
        <dgm:presLayoutVars>
          <dgm:chMax val="0"/>
          <dgm:bulletEnabled val="1"/>
        </dgm:presLayoutVars>
      </dgm:prSet>
      <dgm:spPr/>
    </dgm:pt>
    <dgm:pt modelId="{1B15A684-BB19-4C42-B614-6B36AF75D430}" type="pres">
      <dgm:prSet presAssocID="{B9DA6A10-A519-4DC7-9EF5-A3A9E251D189}" presName="spacer" presStyleCnt="0"/>
      <dgm:spPr/>
    </dgm:pt>
    <dgm:pt modelId="{BCA7C147-AB0D-4B00-B11B-A17D5F31D0AA}" type="pres">
      <dgm:prSet presAssocID="{D75E34A2-8921-4BBC-8747-7F6990CBCEFF}" presName="parentText" presStyleLbl="node1" presStyleIdx="3" presStyleCnt="8">
        <dgm:presLayoutVars>
          <dgm:chMax val="0"/>
          <dgm:bulletEnabled val="1"/>
        </dgm:presLayoutVars>
      </dgm:prSet>
      <dgm:spPr/>
    </dgm:pt>
    <dgm:pt modelId="{A41757D2-CCBE-4CE1-BCE1-9C3F32B46E2A}" type="pres">
      <dgm:prSet presAssocID="{2444FBAF-131B-4964-8C9D-2A791A242429}" presName="spacer" presStyleCnt="0"/>
      <dgm:spPr/>
    </dgm:pt>
    <dgm:pt modelId="{2F2FFE34-DF31-44C7-8BF6-788C5D7F848A}" type="pres">
      <dgm:prSet presAssocID="{1AB2DE7C-1B5C-42AB-9D82-8707576267F1}" presName="parentText" presStyleLbl="node1" presStyleIdx="4" presStyleCnt="8">
        <dgm:presLayoutVars>
          <dgm:chMax val="0"/>
          <dgm:bulletEnabled val="1"/>
        </dgm:presLayoutVars>
      </dgm:prSet>
      <dgm:spPr/>
    </dgm:pt>
    <dgm:pt modelId="{52E3EACB-AC1C-4DD3-9BB6-D3174DC7A091}" type="pres">
      <dgm:prSet presAssocID="{8CF61522-522D-4A4C-AFDD-25021CE81538}" presName="spacer" presStyleCnt="0"/>
      <dgm:spPr/>
    </dgm:pt>
    <dgm:pt modelId="{90AC0159-2EE9-4C63-90CD-D9E8DC66D9B8}" type="pres">
      <dgm:prSet presAssocID="{47957D50-89B1-4B79-8399-08703585DFFB}" presName="parentText" presStyleLbl="node1" presStyleIdx="5" presStyleCnt="8">
        <dgm:presLayoutVars>
          <dgm:chMax val="0"/>
          <dgm:bulletEnabled val="1"/>
        </dgm:presLayoutVars>
      </dgm:prSet>
      <dgm:spPr/>
    </dgm:pt>
    <dgm:pt modelId="{CC416932-98D8-4B44-B29F-6E380F17295F}" type="pres">
      <dgm:prSet presAssocID="{C6A4CD00-8DB9-47E4-9B87-19A27A743DED}" presName="spacer" presStyleCnt="0"/>
      <dgm:spPr/>
    </dgm:pt>
    <dgm:pt modelId="{CE1EFA2C-E2B8-4A2F-8EB0-95D873A9B8C6}" type="pres">
      <dgm:prSet presAssocID="{682BB314-C250-46B0-A45E-71906AA119D7}" presName="parentText" presStyleLbl="node1" presStyleIdx="6" presStyleCnt="8">
        <dgm:presLayoutVars>
          <dgm:chMax val="0"/>
          <dgm:bulletEnabled val="1"/>
        </dgm:presLayoutVars>
      </dgm:prSet>
      <dgm:spPr/>
    </dgm:pt>
    <dgm:pt modelId="{1010ABE8-6198-44A9-B82B-CAE1D48A7758}" type="pres">
      <dgm:prSet presAssocID="{D5A1EE46-DDDB-4B2E-872F-4F34182C02F2}" presName="spacer" presStyleCnt="0"/>
      <dgm:spPr/>
    </dgm:pt>
    <dgm:pt modelId="{7FD7C658-074D-4591-B2C5-7C763AB26E46}" type="pres">
      <dgm:prSet presAssocID="{63E28849-9565-43A4-A086-FA77F838F784}" presName="parentText" presStyleLbl="node1" presStyleIdx="7" presStyleCnt="8">
        <dgm:presLayoutVars>
          <dgm:chMax val="0"/>
          <dgm:bulletEnabled val="1"/>
        </dgm:presLayoutVars>
      </dgm:prSet>
      <dgm:spPr/>
    </dgm:pt>
  </dgm:ptLst>
  <dgm:cxnLst>
    <dgm:cxn modelId="{183CB101-E1A3-4ED9-A972-9C8D01C1F1D9}" type="presOf" srcId="{63E28849-9565-43A4-A086-FA77F838F784}" destId="{7FD7C658-074D-4591-B2C5-7C763AB26E46}" srcOrd="0" destOrd="0" presId="urn:microsoft.com/office/officeart/2005/8/layout/vList2"/>
    <dgm:cxn modelId="{3EB2D916-2CD0-40A0-AE8D-F22ECEC2B003}" srcId="{1C0C02AC-D059-4ABF-9FD8-991F26C804C9}" destId="{143A86F4-66A5-41FC-9C1C-27902EBBD754}" srcOrd="2" destOrd="0" parTransId="{5B4C621E-C273-4F24-82FF-569514744C24}" sibTransId="{B9DA6A10-A519-4DC7-9EF5-A3A9E251D189}"/>
    <dgm:cxn modelId="{89033524-4165-41C7-B4E7-55AD279C9489}" type="presOf" srcId="{D75E34A2-8921-4BBC-8747-7F6990CBCEFF}" destId="{BCA7C147-AB0D-4B00-B11B-A17D5F31D0AA}" srcOrd="0" destOrd="0" presId="urn:microsoft.com/office/officeart/2005/8/layout/vList2"/>
    <dgm:cxn modelId="{E48BE138-BA7C-449E-8B73-1574F5C12B27}" type="presOf" srcId="{1AB2DE7C-1B5C-42AB-9D82-8707576267F1}" destId="{2F2FFE34-DF31-44C7-8BF6-788C5D7F848A}" srcOrd="0" destOrd="0" presId="urn:microsoft.com/office/officeart/2005/8/layout/vList2"/>
    <dgm:cxn modelId="{6DA6B343-3528-4344-A9AF-8C21235CFA1C}" type="presOf" srcId="{47957D50-89B1-4B79-8399-08703585DFFB}" destId="{90AC0159-2EE9-4C63-90CD-D9E8DC66D9B8}" srcOrd="0" destOrd="0" presId="urn:microsoft.com/office/officeart/2005/8/layout/vList2"/>
    <dgm:cxn modelId="{E087EF44-1EF0-4E47-8030-74C59DC3D0DF}" srcId="{1C0C02AC-D059-4ABF-9FD8-991F26C804C9}" destId="{63E28849-9565-43A4-A086-FA77F838F784}" srcOrd="7" destOrd="0" parTransId="{A474362B-CBD4-45A9-851B-246D6417385F}" sibTransId="{4E95B8D8-AE88-48AA-AA9D-36DFF2AED974}"/>
    <dgm:cxn modelId="{1382CA4A-06E2-4C4D-A2D9-EC99064DFD5E}" srcId="{1C0C02AC-D059-4ABF-9FD8-991F26C804C9}" destId="{39B7593F-22C2-4C9A-8069-C7946935DF24}" srcOrd="0" destOrd="0" parTransId="{09FEAD07-925D-497C-8B79-39C721DD59F6}" sibTransId="{66632C30-1AF4-4E9B-9065-13F547990D2D}"/>
    <dgm:cxn modelId="{9FA3CF6F-78E3-4714-ADA8-0C770F134AE3}" type="presOf" srcId="{39B7593F-22C2-4C9A-8069-C7946935DF24}" destId="{B910DF44-816A-4AC3-B6D1-8CE61CAA574D}" srcOrd="0" destOrd="0" presId="urn:microsoft.com/office/officeart/2005/8/layout/vList2"/>
    <dgm:cxn modelId="{BCD9E572-E4CD-40E6-8C43-C707910EC738}" srcId="{1C0C02AC-D059-4ABF-9FD8-991F26C804C9}" destId="{47957D50-89B1-4B79-8399-08703585DFFB}" srcOrd="5" destOrd="0" parTransId="{6C0359E7-A61D-472D-80BE-357417496D9B}" sibTransId="{C6A4CD00-8DB9-47E4-9B87-19A27A743DED}"/>
    <dgm:cxn modelId="{1EECA781-D55C-4B68-9088-812288DA9CDD}" srcId="{1C0C02AC-D059-4ABF-9FD8-991F26C804C9}" destId="{1AB2DE7C-1B5C-42AB-9D82-8707576267F1}" srcOrd="4" destOrd="0" parTransId="{47E1F20B-E299-4C4D-9131-70852921A1C8}" sibTransId="{8CF61522-522D-4A4C-AFDD-25021CE81538}"/>
    <dgm:cxn modelId="{75FB7A86-41A5-4183-8C9D-A1F2D25040B7}" type="presOf" srcId="{0460A749-2F86-43C6-BA48-242836290ACF}" destId="{13B145E2-9EB0-4E34-8096-DE98810F9352}" srcOrd="0" destOrd="0" presId="urn:microsoft.com/office/officeart/2005/8/layout/vList2"/>
    <dgm:cxn modelId="{CA6AF391-1CDB-427C-99B7-60E213D7364F}" type="presOf" srcId="{682BB314-C250-46B0-A45E-71906AA119D7}" destId="{CE1EFA2C-E2B8-4A2F-8EB0-95D873A9B8C6}" srcOrd="0" destOrd="0" presId="urn:microsoft.com/office/officeart/2005/8/layout/vList2"/>
    <dgm:cxn modelId="{BD5A20A7-4D60-47D2-A93C-53507A2BE788}" srcId="{1C0C02AC-D059-4ABF-9FD8-991F26C804C9}" destId="{0460A749-2F86-43C6-BA48-242836290ACF}" srcOrd="1" destOrd="0" parTransId="{5E52113A-67D0-488A-8013-20AF096487A9}" sibTransId="{8209E18D-008D-439C-8BCD-9887C0F683DD}"/>
    <dgm:cxn modelId="{8F7990BB-559D-4C98-B3F9-ABB6846E8C3A}" type="presOf" srcId="{143A86F4-66A5-41FC-9C1C-27902EBBD754}" destId="{98C8AB90-4909-427E-899A-398D9F584155}" srcOrd="0" destOrd="0" presId="urn:microsoft.com/office/officeart/2005/8/layout/vList2"/>
    <dgm:cxn modelId="{F12211C6-BBA3-40B1-AEC2-D79CA1CAED6E}" srcId="{1C0C02AC-D059-4ABF-9FD8-991F26C804C9}" destId="{D75E34A2-8921-4BBC-8747-7F6990CBCEFF}" srcOrd="3" destOrd="0" parTransId="{8B92A729-609D-4A8F-B87B-D25F50CE7CC2}" sibTransId="{2444FBAF-131B-4964-8C9D-2A791A242429}"/>
    <dgm:cxn modelId="{365222D3-7136-48E5-9024-349F31D6C495}" srcId="{1C0C02AC-D059-4ABF-9FD8-991F26C804C9}" destId="{682BB314-C250-46B0-A45E-71906AA119D7}" srcOrd="6" destOrd="0" parTransId="{422F5781-ECFE-4A42-A104-2083BBC9C254}" sibTransId="{D5A1EE46-DDDB-4B2E-872F-4F34182C02F2}"/>
    <dgm:cxn modelId="{E8B212E7-F454-4016-9280-64C3B1788F3E}" type="presOf" srcId="{1C0C02AC-D059-4ABF-9FD8-991F26C804C9}" destId="{AE230EFA-81E5-437C-9392-3B024EC62DC0}" srcOrd="0" destOrd="0" presId="urn:microsoft.com/office/officeart/2005/8/layout/vList2"/>
    <dgm:cxn modelId="{E3017F6A-D128-4743-B33D-3ABB67DA6451}" type="presParOf" srcId="{AE230EFA-81E5-437C-9392-3B024EC62DC0}" destId="{B910DF44-816A-4AC3-B6D1-8CE61CAA574D}" srcOrd="0" destOrd="0" presId="urn:microsoft.com/office/officeart/2005/8/layout/vList2"/>
    <dgm:cxn modelId="{66913702-8B5A-4FCA-91FD-8C44235CA76E}" type="presParOf" srcId="{AE230EFA-81E5-437C-9392-3B024EC62DC0}" destId="{ACC3CEAF-743F-4D1D-8234-189209B2ED41}" srcOrd="1" destOrd="0" presId="urn:microsoft.com/office/officeart/2005/8/layout/vList2"/>
    <dgm:cxn modelId="{5E5B31A7-314C-4E82-BC88-F9156C8B2174}" type="presParOf" srcId="{AE230EFA-81E5-437C-9392-3B024EC62DC0}" destId="{13B145E2-9EB0-4E34-8096-DE98810F9352}" srcOrd="2" destOrd="0" presId="urn:microsoft.com/office/officeart/2005/8/layout/vList2"/>
    <dgm:cxn modelId="{C3F67B92-4D22-409C-B43C-AEE0083EC343}" type="presParOf" srcId="{AE230EFA-81E5-437C-9392-3B024EC62DC0}" destId="{D5008F90-40C8-48C0-AFAF-590B12B90F4B}" srcOrd="3" destOrd="0" presId="urn:microsoft.com/office/officeart/2005/8/layout/vList2"/>
    <dgm:cxn modelId="{DCF7C63E-1D6D-4526-8ACC-3906E17F9A0A}" type="presParOf" srcId="{AE230EFA-81E5-437C-9392-3B024EC62DC0}" destId="{98C8AB90-4909-427E-899A-398D9F584155}" srcOrd="4" destOrd="0" presId="urn:microsoft.com/office/officeart/2005/8/layout/vList2"/>
    <dgm:cxn modelId="{050E0641-3C68-46D0-BF44-8A897882CB06}" type="presParOf" srcId="{AE230EFA-81E5-437C-9392-3B024EC62DC0}" destId="{1B15A684-BB19-4C42-B614-6B36AF75D430}" srcOrd="5" destOrd="0" presId="urn:microsoft.com/office/officeart/2005/8/layout/vList2"/>
    <dgm:cxn modelId="{7085D102-EDA3-40C3-98DA-E145AF7E46BC}" type="presParOf" srcId="{AE230EFA-81E5-437C-9392-3B024EC62DC0}" destId="{BCA7C147-AB0D-4B00-B11B-A17D5F31D0AA}" srcOrd="6" destOrd="0" presId="urn:microsoft.com/office/officeart/2005/8/layout/vList2"/>
    <dgm:cxn modelId="{0CB38BBA-4CC1-4DC8-AB75-B115C67602D5}" type="presParOf" srcId="{AE230EFA-81E5-437C-9392-3B024EC62DC0}" destId="{A41757D2-CCBE-4CE1-BCE1-9C3F32B46E2A}" srcOrd="7" destOrd="0" presId="urn:microsoft.com/office/officeart/2005/8/layout/vList2"/>
    <dgm:cxn modelId="{05452B33-E15B-47EE-B741-980CBF594FCD}" type="presParOf" srcId="{AE230EFA-81E5-437C-9392-3B024EC62DC0}" destId="{2F2FFE34-DF31-44C7-8BF6-788C5D7F848A}" srcOrd="8" destOrd="0" presId="urn:microsoft.com/office/officeart/2005/8/layout/vList2"/>
    <dgm:cxn modelId="{57A12426-6170-4779-9F26-2A0D09F51934}" type="presParOf" srcId="{AE230EFA-81E5-437C-9392-3B024EC62DC0}" destId="{52E3EACB-AC1C-4DD3-9BB6-D3174DC7A091}" srcOrd="9" destOrd="0" presId="urn:microsoft.com/office/officeart/2005/8/layout/vList2"/>
    <dgm:cxn modelId="{B353A564-9146-4D91-828F-C548B434BA35}" type="presParOf" srcId="{AE230EFA-81E5-437C-9392-3B024EC62DC0}" destId="{90AC0159-2EE9-4C63-90CD-D9E8DC66D9B8}" srcOrd="10" destOrd="0" presId="urn:microsoft.com/office/officeart/2005/8/layout/vList2"/>
    <dgm:cxn modelId="{90516C5C-BBE5-4927-8D32-B3E9D292D754}" type="presParOf" srcId="{AE230EFA-81E5-437C-9392-3B024EC62DC0}" destId="{CC416932-98D8-4B44-B29F-6E380F17295F}" srcOrd="11" destOrd="0" presId="urn:microsoft.com/office/officeart/2005/8/layout/vList2"/>
    <dgm:cxn modelId="{C9ABDBF9-C474-40B3-8B98-8FD931895789}" type="presParOf" srcId="{AE230EFA-81E5-437C-9392-3B024EC62DC0}" destId="{CE1EFA2C-E2B8-4A2F-8EB0-95D873A9B8C6}" srcOrd="12" destOrd="0" presId="urn:microsoft.com/office/officeart/2005/8/layout/vList2"/>
    <dgm:cxn modelId="{8AD3F19B-DA25-4354-83F9-CA2B3A6B4917}" type="presParOf" srcId="{AE230EFA-81E5-437C-9392-3B024EC62DC0}" destId="{1010ABE8-6198-44A9-B82B-CAE1D48A7758}" srcOrd="13" destOrd="0" presId="urn:microsoft.com/office/officeart/2005/8/layout/vList2"/>
    <dgm:cxn modelId="{D07EAF9A-07C2-4497-BB32-9DBD1C8D4175}" type="presParOf" srcId="{AE230EFA-81E5-437C-9392-3B024EC62DC0}" destId="{7FD7C658-074D-4591-B2C5-7C763AB26E46}"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32EC5-D591-4947-B517-5551C5C53A56}"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40EB5D94-194A-4F21-BD51-F060C858B7E7}">
      <dgm:prSet/>
      <dgm:spPr/>
      <dgm:t>
        <a:bodyPr/>
        <a:lstStyle/>
        <a:p>
          <a:r>
            <a:rPr lang="en-US"/>
            <a:t>Customer can open a bank account</a:t>
          </a:r>
        </a:p>
      </dgm:t>
    </dgm:pt>
    <dgm:pt modelId="{CC841ACC-BA93-4F6E-ACA4-F5B6BA209278}" type="parTrans" cxnId="{B477E6BF-2431-4160-A14C-DF555303D7C6}">
      <dgm:prSet/>
      <dgm:spPr/>
      <dgm:t>
        <a:bodyPr/>
        <a:lstStyle/>
        <a:p>
          <a:endParaRPr lang="en-US"/>
        </a:p>
      </dgm:t>
    </dgm:pt>
    <dgm:pt modelId="{80216305-7C53-41CE-91A7-3AA5B729D93B}" type="sibTrans" cxnId="{B477E6BF-2431-4160-A14C-DF555303D7C6}">
      <dgm:prSet/>
      <dgm:spPr/>
      <dgm:t>
        <a:bodyPr/>
        <a:lstStyle/>
        <a:p>
          <a:endParaRPr lang="en-US"/>
        </a:p>
      </dgm:t>
    </dgm:pt>
    <dgm:pt modelId="{C1EA608A-23A7-42F4-93C2-A94C2CE9E2B8}">
      <dgm:prSet/>
      <dgm:spPr/>
      <dgm:t>
        <a:bodyPr/>
        <a:lstStyle/>
        <a:p>
          <a:r>
            <a:rPr lang="en-US"/>
            <a:t>Customers can deposit money, add beneficiaries, and transfer money</a:t>
          </a:r>
        </a:p>
      </dgm:t>
    </dgm:pt>
    <dgm:pt modelId="{29E46BA3-8D56-4895-A9B6-0013B6BF21FA}" type="parTrans" cxnId="{41DC751C-FE3F-4E37-849E-A7977FC0168B}">
      <dgm:prSet/>
      <dgm:spPr/>
      <dgm:t>
        <a:bodyPr/>
        <a:lstStyle/>
        <a:p>
          <a:endParaRPr lang="en-US"/>
        </a:p>
      </dgm:t>
    </dgm:pt>
    <dgm:pt modelId="{093A5875-500B-40E0-BF8E-8EB3CAE71DAF}" type="sibTrans" cxnId="{41DC751C-FE3F-4E37-849E-A7977FC0168B}">
      <dgm:prSet/>
      <dgm:spPr/>
      <dgm:t>
        <a:bodyPr/>
        <a:lstStyle/>
        <a:p>
          <a:endParaRPr lang="en-US"/>
        </a:p>
      </dgm:t>
    </dgm:pt>
    <dgm:pt modelId="{BB6B557D-E1A5-42A3-ABB5-1FEC81642DD1}">
      <dgm:prSet/>
      <dgm:spPr/>
      <dgm:t>
        <a:bodyPr/>
        <a:lstStyle/>
        <a:p>
          <a:r>
            <a:rPr lang="en-US" dirty="0"/>
            <a:t>Customers can request forex cards </a:t>
          </a:r>
        </a:p>
      </dgm:t>
    </dgm:pt>
    <dgm:pt modelId="{4CB265B5-F881-43E8-9665-40B46E5890B8}" type="parTrans" cxnId="{F16BA29C-8312-40F8-8659-B739A6C5D429}">
      <dgm:prSet/>
      <dgm:spPr/>
      <dgm:t>
        <a:bodyPr/>
        <a:lstStyle/>
        <a:p>
          <a:endParaRPr lang="en-US"/>
        </a:p>
      </dgm:t>
    </dgm:pt>
    <dgm:pt modelId="{651E2FA5-3ABC-4DFF-BCEC-5A35D321CA83}" type="sibTrans" cxnId="{F16BA29C-8312-40F8-8659-B739A6C5D429}">
      <dgm:prSet/>
      <dgm:spPr/>
      <dgm:t>
        <a:bodyPr/>
        <a:lstStyle/>
        <a:p>
          <a:endParaRPr lang="en-US"/>
        </a:p>
      </dgm:t>
    </dgm:pt>
    <dgm:pt modelId="{CF5B76D4-C2DB-4EC5-A0A8-A0C370A48E05}">
      <dgm:prSet/>
      <dgm:spPr/>
      <dgm:t>
        <a:bodyPr/>
        <a:lstStyle/>
        <a:p>
          <a:r>
            <a:rPr lang="en-US"/>
            <a:t>Customers can apply for loans and repay their monthly installments </a:t>
          </a:r>
        </a:p>
      </dgm:t>
    </dgm:pt>
    <dgm:pt modelId="{8B386611-4736-4EC8-9E81-B8B10247E90A}" type="parTrans" cxnId="{5ED3FF43-7635-41E0-8E1D-C2284B5AA72D}">
      <dgm:prSet/>
      <dgm:spPr/>
      <dgm:t>
        <a:bodyPr/>
        <a:lstStyle/>
        <a:p>
          <a:endParaRPr lang="en-US"/>
        </a:p>
      </dgm:t>
    </dgm:pt>
    <dgm:pt modelId="{01A62D5A-1FD6-4465-B642-A42B07A2154D}" type="sibTrans" cxnId="{5ED3FF43-7635-41E0-8E1D-C2284B5AA72D}">
      <dgm:prSet/>
      <dgm:spPr/>
      <dgm:t>
        <a:bodyPr/>
        <a:lstStyle/>
        <a:p>
          <a:endParaRPr lang="en-US"/>
        </a:p>
      </dgm:t>
    </dgm:pt>
    <dgm:pt modelId="{AB175B3B-47F8-4A55-B981-D500F013FF6B}">
      <dgm:prSet/>
      <dgm:spPr/>
      <dgm:t>
        <a:bodyPr/>
        <a:lstStyle/>
        <a:p>
          <a:r>
            <a:rPr lang="en-US"/>
            <a:t>Customers can build their investment portfolio by investing in stocks, bonds, and commodities</a:t>
          </a:r>
        </a:p>
      </dgm:t>
    </dgm:pt>
    <dgm:pt modelId="{E99E998A-A62D-49B9-9C33-9048E9708531}" type="parTrans" cxnId="{AE9E19F4-B656-434F-A982-F1B80AB46F37}">
      <dgm:prSet/>
      <dgm:spPr/>
      <dgm:t>
        <a:bodyPr/>
        <a:lstStyle/>
        <a:p>
          <a:endParaRPr lang="en-US"/>
        </a:p>
      </dgm:t>
    </dgm:pt>
    <dgm:pt modelId="{40DDD8E8-8173-466D-9292-D4E4E6C2478A}" type="sibTrans" cxnId="{AE9E19F4-B656-434F-A982-F1B80AB46F37}">
      <dgm:prSet/>
      <dgm:spPr/>
      <dgm:t>
        <a:bodyPr/>
        <a:lstStyle/>
        <a:p>
          <a:endParaRPr lang="en-US"/>
        </a:p>
      </dgm:t>
    </dgm:pt>
    <dgm:pt modelId="{25333BD2-D854-4386-A9A1-6F839904A314}">
      <dgm:prSet/>
      <dgm:spPr/>
      <dgm:t>
        <a:bodyPr/>
        <a:lstStyle/>
        <a:p>
          <a:r>
            <a:rPr lang="en-US" dirty="0"/>
            <a:t>Admins can create accounts for customer</a:t>
          </a:r>
        </a:p>
      </dgm:t>
    </dgm:pt>
    <dgm:pt modelId="{B6972F7D-0753-4615-BEB6-07CC39BC9057}" type="parTrans" cxnId="{E2ACE054-DFF5-4664-8D98-1F4F30C3D175}">
      <dgm:prSet/>
      <dgm:spPr/>
      <dgm:t>
        <a:bodyPr/>
        <a:lstStyle/>
        <a:p>
          <a:endParaRPr lang="en-US"/>
        </a:p>
      </dgm:t>
    </dgm:pt>
    <dgm:pt modelId="{97F0E7BE-2BF9-4F25-B592-6579112272C3}" type="sibTrans" cxnId="{E2ACE054-DFF5-4664-8D98-1F4F30C3D175}">
      <dgm:prSet/>
      <dgm:spPr/>
      <dgm:t>
        <a:bodyPr/>
        <a:lstStyle/>
        <a:p>
          <a:endParaRPr lang="en-US"/>
        </a:p>
      </dgm:t>
    </dgm:pt>
    <dgm:pt modelId="{61797120-C1DB-4231-AAF6-976DF2A4ACDD}">
      <dgm:prSet/>
      <dgm:spPr/>
      <dgm:t>
        <a:bodyPr/>
        <a:lstStyle/>
        <a:p>
          <a:r>
            <a:rPr lang="en-US"/>
            <a:t>Admins can approve all the requests, such as – cashier requests, loans, and forex requests</a:t>
          </a:r>
        </a:p>
      </dgm:t>
    </dgm:pt>
    <dgm:pt modelId="{95182AA4-4AB0-4DFC-916B-B68A8ED93490}" type="parTrans" cxnId="{2D419FB5-DD17-44E0-A28D-E49CFAB57817}">
      <dgm:prSet/>
      <dgm:spPr/>
      <dgm:t>
        <a:bodyPr/>
        <a:lstStyle/>
        <a:p>
          <a:endParaRPr lang="en-US"/>
        </a:p>
      </dgm:t>
    </dgm:pt>
    <dgm:pt modelId="{407E1227-A0EF-475F-AE2E-2140C6CDF209}" type="sibTrans" cxnId="{2D419FB5-DD17-44E0-A28D-E49CFAB57817}">
      <dgm:prSet/>
      <dgm:spPr/>
      <dgm:t>
        <a:bodyPr/>
        <a:lstStyle/>
        <a:p>
          <a:endParaRPr lang="en-US"/>
        </a:p>
      </dgm:t>
    </dgm:pt>
    <dgm:pt modelId="{F9936BF5-92B3-41BC-A035-E38AC8C13C1E}">
      <dgm:prSet/>
      <dgm:spPr/>
      <dgm:t>
        <a:bodyPr/>
        <a:lstStyle/>
        <a:p>
          <a:r>
            <a:rPr lang="en-US"/>
            <a:t>Admin can also update the prices of bonds, stocks, and commodities</a:t>
          </a:r>
        </a:p>
      </dgm:t>
    </dgm:pt>
    <dgm:pt modelId="{D110BE27-A543-43E7-9D50-DB8FB00BB78B}" type="parTrans" cxnId="{B61D803F-8C94-430B-B3C7-3F519375002E}">
      <dgm:prSet/>
      <dgm:spPr/>
      <dgm:t>
        <a:bodyPr/>
        <a:lstStyle/>
        <a:p>
          <a:endParaRPr lang="en-US"/>
        </a:p>
      </dgm:t>
    </dgm:pt>
    <dgm:pt modelId="{1E5AC69D-13A6-45B5-A694-24AB65A6BCDB}" type="sibTrans" cxnId="{B61D803F-8C94-430B-B3C7-3F519375002E}">
      <dgm:prSet/>
      <dgm:spPr/>
      <dgm:t>
        <a:bodyPr/>
        <a:lstStyle/>
        <a:p>
          <a:endParaRPr lang="en-US"/>
        </a:p>
      </dgm:t>
    </dgm:pt>
    <dgm:pt modelId="{54306371-EEFF-428B-AB60-C9664C4A8AF6}" type="pres">
      <dgm:prSet presAssocID="{DEC32EC5-D591-4947-B517-5551C5C53A56}" presName="Name0" presStyleCnt="0">
        <dgm:presLayoutVars>
          <dgm:dir/>
          <dgm:resizeHandles val="exact"/>
        </dgm:presLayoutVars>
      </dgm:prSet>
      <dgm:spPr/>
    </dgm:pt>
    <dgm:pt modelId="{F287280D-0664-4795-9657-4EF2E2BA5907}" type="pres">
      <dgm:prSet presAssocID="{40EB5D94-194A-4F21-BD51-F060C858B7E7}" presName="node" presStyleLbl="node1" presStyleIdx="0" presStyleCnt="8">
        <dgm:presLayoutVars>
          <dgm:bulletEnabled val="1"/>
        </dgm:presLayoutVars>
      </dgm:prSet>
      <dgm:spPr/>
    </dgm:pt>
    <dgm:pt modelId="{95DCB85F-B472-46F9-90F7-0A469C073005}" type="pres">
      <dgm:prSet presAssocID="{80216305-7C53-41CE-91A7-3AA5B729D93B}" presName="sibTrans" presStyleLbl="sibTrans1D1" presStyleIdx="0" presStyleCnt="7"/>
      <dgm:spPr/>
    </dgm:pt>
    <dgm:pt modelId="{7ABC02A7-2842-424B-B130-A3A2E32A4D0A}" type="pres">
      <dgm:prSet presAssocID="{80216305-7C53-41CE-91A7-3AA5B729D93B}" presName="connectorText" presStyleLbl="sibTrans1D1" presStyleIdx="0" presStyleCnt="7"/>
      <dgm:spPr/>
    </dgm:pt>
    <dgm:pt modelId="{B24FA566-7913-465C-B573-71E848B8FBE4}" type="pres">
      <dgm:prSet presAssocID="{C1EA608A-23A7-42F4-93C2-A94C2CE9E2B8}" presName="node" presStyleLbl="node1" presStyleIdx="1" presStyleCnt="8">
        <dgm:presLayoutVars>
          <dgm:bulletEnabled val="1"/>
        </dgm:presLayoutVars>
      </dgm:prSet>
      <dgm:spPr/>
    </dgm:pt>
    <dgm:pt modelId="{F2992927-C97B-4548-B81B-D12ACCA6846E}" type="pres">
      <dgm:prSet presAssocID="{093A5875-500B-40E0-BF8E-8EB3CAE71DAF}" presName="sibTrans" presStyleLbl="sibTrans1D1" presStyleIdx="1" presStyleCnt="7"/>
      <dgm:spPr/>
    </dgm:pt>
    <dgm:pt modelId="{F8A83B2E-9616-4103-90C9-A75AAFC24455}" type="pres">
      <dgm:prSet presAssocID="{093A5875-500B-40E0-BF8E-8EB3CAE71DAF}" presName="connectorText" presStyleLbl="sibTrans1D1" presStyleIdx="1" presStyleCnt="7"/>
      <dgm:spPr/>
    </dgm:pt>
    <dgm:pt modelId="{E421FDCF-011B-4EDF-80D3-30188193401B}" type="pres">
      <dgm:prSet presAssocID="{BB6B557D-E1A5-42A3-ABB5-1FEC81642DD1}" presName="node" presStyleLbl="node1" presStyleIdx="2" presStyleCnt="8">
        <dgm:presLayoutVars>
          <dgm:bulletEnabled val="1"/>
        </dgm:presLayoutVars>
      </dgm:prSet>
      <dgm:spPr/>
    </dgm:pt>
    <dgm:pt modelId="{25ABDEE0-3A21-4AF7-8030-1C11E4C4D22F}" type="pres">
      <dgm:prSet presAssocID="{651E2FA5-3ABC-4DFF-BCEC-5A35D321CA83}" presName="sibTrans" presStyleLbl="sibTrans1D1" presStyleIdx="2" presStyleCnt="7"/>
      <dgm:spPr/>
    </dgm:pt>
    <dgm:pt modelId="{F1E253FB-A3F8-41DE-9401-7CF0EBB6F717}" type="pres">
      <dgm:prSet presAssocID="{651E2FA5-3ABC-4DFF-BCEC-5A35D321CA83}" presName="connectorText" presStyleLbl="sibTrans1D1" presStyleIdx="2" presStyleCnt="7"/>
      <dgm:spPr/>
    </dgm:pt>
    <dgm:pt modelId="{D702586C-11F0-4ADC-A062-EF69AB6258EA}" type="pres">
      <dgm:prSet presAssocID="{CF5B76D4-C2DB-4EC5-A0A8-A0C370A48E05}" presName="node" presStyleLbl="node1" presStyleIdx="3" presStyleCnt="8">
        <dgm:presLayoutVars>
          <dgm:bulletEnabled val="1"/>
        </dgm:presLayoutVars>
      </dgm:prSet>
      <dgm:spPr/>
    </dgm:pt>
    <dgm:pt modelId="{3FDAE33B-2BAC-46E0-9848-C7E0EE2E7019}" type="pres">
      <dgm:prSet presAssocID="{01A62D5A-1FD6-4465-B642-A42B07A2154D}" presName="sibTrans" presStyleLbl="sibTrans1D1" presStyleIdx="3" presStyleCnt="7"/>
      <dgm:spPr/>
    </dgm:pt>
    <dgm:pt modelId="{922F85F2-F27B-4FCC-9F39-923F7D2AA7AB}" type="pres">
      <dgm:prSet presAssocID="{01A62D5A-1FD6-4465-B642-A42B07A2154D}" presName="connectorText" presStyleLbl="sibTrans1D1" presStyleIdx="3" presStyleCnt="7"/>
      <dgm:spPr/>
    </dgm:pt>
    <dgm:pt modelId="{1819258F-1649-4ADC-B7EA-063A138E80EA}" type="pres">
      <dgm:prSet presAssocID="{AB175B3B-47F8-4A55-B981-D500F013FF6B}" presName="node" presStyleLbl="node1" presStyleIdx="4" presStyleCnt="8">
        <dgm:presLayoutVars>
          <dgm:bulletEnabled val="1"/>
        </dgm:presLayoutVars>
      </dgm:prSet>
      <dgm:spPr/>
    </dgm:pt>
    <dgm:pt modelId="{F1D9FC04-B435-4BA0-A3F0-067A5677FCCF}" type="pres">
      <dgm:prSet presAssocID="{40DDD8E8-8173-466D-9292-D4E4E6C2478A}" presName="sibTrans" presStyleLbl="sibTrans1D1" presStyleIdx="4" presStyleCnt="7"/>
      <dgm:spPr/>
    </dgm:pt>
    <dgm:pt modelId="{52767CAE-0F80-47A8-972E-3AB87988213C}" type="pres">
      <dgm:prSet presAssocID="{40DDD8E8-8173-466D-9292-D4E4E6C2478A}" presName="connectorText" presStyleLbl="sibTrans1D1" presStyleIdx="4" presStyleCnt="7"/>
      <dgm:spPr/>
    </dgm:pt>
    <dgm:pt modelId="{52E14813-33C6-4B93-911D-7196C6D34A36}" type="pres">
      <dgm:prSet presAssocID="{25333BD2-D854-4386-A9A1-6F839904A314}" presName="node" presStyleLbl="node1" presStyleIdx="5" presStyleCnt="8">
        <dgm:presLayoutVars>
          <dgm:bulletEnabled val="1"/>
        </dgm:presLayoutVars>
      </dgm:prSet>
      <dgm:spPr/>
    </dgm:pt>
    <dgm:pt modelId="{70E3ED82-8E26-46B9-A87B-22A7C13CB4E4}" type="pres">
      <dgm:prSet presAssocID="{97F0E7BE-2BF9-4F25-B592-6579112272C3}" presName="sibTrans" presStyleLbl="sibTrans1D1" presStyleIdx="5" presStyleCnt="7"/>
      <dgm:spPr/>
    </dgm:pt>
    <dgm:pt modelId="{EE864D08-55AE-4972-88EE-5B234BB36021}" type="pres">
      <dgm:prSet presAssocID="{97F0E7BE-2BF9-4F25-B592-6579112272C3}" presName="connectorText" presStyleLbl="sibTrans1D1" presStyleIdx="5" presStyleCnt="7"/>
      <dgm:spPr/>
    </dgm:pt>
    <dgm:pt modelId="{D31BD9EC-DDC7-496E-A542-7CC66902AE65}" type="pres">
      <dgm:prSet presAssocID="{61797120-C1DB-4231-AAF6-976DF2A4ACDD}" presName="node" presStyleLbl="node1" presStyleIdx="6" presStyleCnt="8">
        <dgm:presLayoutVars>
          <dgm:bulletEnabled val="1"/>
        </dgm:presLayoutVars>
      </dgm:prSet>
      <dgm:spPr/>
    </dgm:pt>
    <dgm:pt modelId="{6304D9D1-A56B-41A4-8079-E97213461CF8}" type="pres">
      <dgm:prSet presAssocID="{407E1227-A0EF-475F-AE2E-2140C6CDF209}" presName="sibTrans" presStyleLbl="sibTrans1D1" presStyleIdx="6" presStyleCnt="7"/>
      <dgm:spPr/>
    </dgm:pt>
    <dgm:pt modelId="{0B3BB1E6-25AC-463A-AD85-850A95F9F259}" type="pres">
      <dgm:prSet presAssocID="{407E1227-A0EF-475F-AE2E-2140C6CDF209}" presName="connectorText" presStyleLbl="sibTrans1D1" presStyleIdx="6" presStyleCnt="7"/>
      <dgm:spPr/>
    </dgm:pt>
    <dgm:pt modelId="{92D0A96D-D8C7-4BBA-9781-255688029D1C}" type="pres">
      <dgm:prSet presAssocID="{F9936BF5-92B3-41BC-A035-E38AC8C13C1E}" presName="node" presStyleLbl="node1" presStyleIdx="7" presStyleCnt="8">
        <dgm:presLayoutVars>
          <dgm:bulletEnabled val="1"/>
        </dgm:presLayoutVars>
      </dgm:prSet>
      <dgm:spPr/>
    </dgm:pt>
  </dgm:ptLst>
  <dgm:cxnLst>
    <dgm:cxn modelId="{EA4DA902-5DED-4328-9265-E6DB4AB037A5}" type="presOf" srcId="{AB175B3B-47F8-4A55-B981-D500F013FF6B}" destId="{1819258F-1649-4ADC-B7EA-063A138E80EA}" srcOrd="0" destOrd="0" presId="urn:microsoft.com/office/officeart/2016/7/layout/RepeatingBendingProcessNew"/>
    <dgm:cxn modelId="{C8DED803-B241-48EA-B643-6513591C0917}" type="presOf" srcId="{407E1227-A0EF-475F-AE2E-2140C6CDF209}" destId="{6304D9D1-A56B-41A4-8079-E97213461CF8}" srcOrd="0" destOrd="0" presId="urn:microsoft.com/office/officeart/2016/7/layout/RepeatingBendingProcessNew"/>
    <dgm:cxn modelId="{AD15B40E-BBEC-433A-AA26-F13AB3CF6EB8}" type="presOf" srcId="{97F0E7BE-2BF9-4F25-B592-6579112272C3}" destId="{EE864D08-55AE-4972-88EE-5B234BB36021}" srcOrd="1" destOrd="0" presId="urn:microsoft.com/office/officeart/2016/7/layout/RepeatingBendingProcessNew"/>
    <dgm:cxn modelId="{C0EC4914-D6FB-41DE-BA30-6D89E08B52FD}" type="presOf" srcId="{80216305-7C53-41CE-91A7-3AA5B729D93B}" destId="{7ABC02A7-2842-424B-B130-A3A2E32A4D0A}" srcOrd="1" destOrd="0" presId="urn:microsoft.com/office/officeart/2016/7/layout/RepeatingBendingProcessNew"/>
    <dgm:cxn modelId="{41DC751C-FE3F-4E37-849E-A7977FC0168B}" srcId="{DEC32EC5-D591-4947-B517-5551C5C53A56}" destId="{C1EA608A-23A7-42F4-93C2-A94C2CE9E2B8}" srcOrd="1" destOrd="0" parTransId="{29E46BA3-8D56-4895-A9B6-0013B6BF21FA}" sibTransId="{093A5875-500B-40E0-BF8E-8EB3CAE71DAF}"/>
    <dgm:cxn modelId="{3ABA2426-3A93-4004-8F98-D8CA613A2204}" type="presOf" srcId="{61797120-C1DB-4231-AAF6-976DF2A4ACDD}" destId="{D31BD9EC-DDC7-496E-A542-7CC66902AE65}" srcOrd="0" destOrd="0" presId="urn:microsoft.com/office/officeart/2016/7/layout/RepeatingBendingProcessNew"/>
    <dgm:cxn modelId="{D52DE628-9F70-4854-8C89-2A637C6A6280}" type="presOf" srcId="{651E2FA5-3ABC-4DFF-BCEC-5A35D321CA83}" destId="{25ABDEE0-3A21-4AF7-8030-1C11E4C4D22F}" srcOrd="0" destOrd="0" presId="urn:microsoft.com/office/officeart/2016/7/layout/RepeatingBendingProcessNew"/>
    <dgm:cxn modelId="{0DE2C32E-5172-42B3-9453-E1821D0A8374}" type="presOf" srcId="{01A62D5A-1FD6-4465-B642-A42B07A2154D}" destId="{3FDAE33B-2BAC-46E0-9848-C7E0EE2E7019}" srcOrd="0" destOrd="0" presId="urn:microsoft.com/office/officeart/2016/7/layout/RepeatingBendingProcessNew"/>
    <dgm:cxn modelId="{B61D803F-8C94-430B-B3C7-3F519375002E}" srcId="{DEC32EC5-D591-4947-B517-5551C5C53A56}" destId="{F9936BF5-92B3-41BC-A035-E38AC8C13C1E}" srcOrd="7" destOrd="0" parTransId="{D110BE27-A543-43E7-9D50-DB8FB00BB78B}" sibTransId="{1E5AC69D-13A6-45B5-A694-24AB65A6BCDB}"/>
    <dgm:cxn modelId="{6546CC5E-086F-4A15-99DE-FC636428A53D}" type="presOf" srcId="{40DDD8E8-8173-466D-9292-D4E4E6C2478A}" destId="{52767CAE-0F80-47A8-972E-3AB87988213C}" srcOrd="1" destOrd="0" presId="urn:microsoft.com/office/officeart/2016/7/layout/RepeatingBendingProcessNew"/>
    <dgm:cxn modelId="{0D119741-D144-48AA-8719-A83F44231B33}" type="presOf" srcId="{97F0E7BE-2BF9-4F25-B592-6579112272C3}" destId="{70E3ED82-8E26-46B9-A87B-22A7C13CB4E4}" srcOrd="0" destOrd="0" presId="urn:microsoft.com/office/officeart/2016/7/layout/RepeatingBendingProcessNew"/>
    <dgm:cxn modelId="{9B248A42-4ADB-4FD3-8992-CB140B611CE5}" type="presOf" srcId="{651E2FA5-3ABC-4DFF-BCEC-5A35D321CA83}" destId="{F1E253FB-A3F8-41DE-9401-7CF0EBB6F717}" srcOrd="1" destOrd="0" presId="urn:microsoft.com/office/officeart/2016/7/layout/RepeatingBendingProcessNew"/>
    <dgm:cxn modelId="{CFF73B63-0EA4-4101-8953-11E6ED4BA892}" type="presOf" srcId="{F9936BF5-92B3-41BC-A035-E38AC8C13C1E}" destId="{92D0A96D-D8C7-4BBA-9781-255688029D1C}" srcOrd="0" destOrd="0" presId="urn:microsoft.com/office/officeart/2016/7/layout/RepeatingBendingProcessNew"/>
    <dgm:cxn modelId="{E190CF63-E706-4D75-9BB1-76835F2FEB28}" type="presOf" srcId="{DEC32EC5-D591-4947-B517-5551C5C53A56}" destId="{54306371-EEFF-428B-AB60-C9664C4A8AF6}" srcOrd="0" destOrd="0" presId="urn:microsoft.com/office/officeart/2016/7/layout/RepeatingBendingProcessNew"/>
    <dgm:cxn modelId="{5ED3FF43-7635-41E0-8E1D-C2284B5AA72D}" srcId="{DEC32EC5-D591-4947-B517-5551C5C53A56}" destId="{CF5B76D4-C2DB-4EC5-A0A8-A0C370A48E05}" srcOrd="3" destOrd="0" parTransId="{8B386611-4736-4EC8-9E81-B8B10247E90A}" sibTransId="{01A62D5A-1FD6-4465-B642-A42B07A2154D}"/>
    <dgm:cxn modelId="{B1EB464D-F901-4E55-89DD-382ED342EB97}" type="presOf" srcId="{40DDD8E8-8173-466D-9292-D4E4E6C2478A}" destId="{F1D9FC04-B435-4BA0-A3F0-067A5677FCCF}" srcOrd="0" destOrd="0" presId="urn:microsoft.com/office/officeart/2016/7/layout/RepeatingBendingProcessNew"/>
    <dgm:cxn modelId="{E2ACE054-DFF5-4664-8D98-1F4F30C3D175}" srcId="{DEC32EC5-D591-4947-B517-5551C5C53A56}" destId="{25333BD2-D854-4386-A9A1-6F839904A314}" srcOrd="5" destOrd="0" parTransId="{B6972F7D-0753-4615-BEB6-07CC39BC9057}" sibTransId="{97F0E7BE-2BF9-4F25-B592-6579112272C3}"/>
    <dgm:cxn modelId="{C5321675-7D06-4523-B26F-23211EFE2F34}" type="presOf" srcId="{80216305-7C53-41CE-91A7-3AA5B729D93B}" destId="{95DCB85F-B472-46F9-90F7-0A469C073005}" srcOrd="0" destOrd="0" presId="urn:microsoft.com/office/officeart/2016/7/layout/RepeatingBendingProcessNew"/>
    <dgm:cxn modelId="{8A2FDF76-C335-4503-9310-018841D3D7C9}" type="presOf" srcId="{BB6B557D-E1A5-42A3-ABB5-1FEC81642DD1}" destId="{E421FDCF-011B-4EDF-80D3-30188193401B}" srcOrd="0" destOrd="0" presId="urn:microsoft.com/office/officeart/2016/7/layout/RepeatingBendingProcessNew"/>
    <dgm:cxn modelId="{3FFA2D87-A2EA-4C65-81D7-2A4D941EEE57}" type="presOf" srcId="{093A5875-500B-40E0-BF8E-8EB3CAE71DAF}" destId="{F8A83B2E-9616-4103-90C9-A75AAFC24455}" srcOrd="1" destOrd="0" presId="urn:microsoft.com/office/officeart/2016/7/layout/RepeatingBendingProcessNew"/>
    <dgm:cxn modelId="{5BB70B92-45BD-493A-8DB3-0A1C9822A60F}" type="presOf" srcId="{25333BD2-D854-4386-A9A1-6F839904A314}" destId="{52E14813-33C6-4B93-911D-7196C6D34A36}" srcOrd="0" destOrd="0" presId="urn:microsoft.com/office/officeart/2016/7/layout/RepeatingBendingProcessNew"/>
    <dgm:cxn modelId="{2B1E9393-C27F-4EA5-9439-7F4D5B417798}" type="presOf" srcId="{407E1227-A0EF-475F-AE2E-2140C6CDF209}" destId="{0B3BB1E6-25AC-463A-AD85-850A95F9F259}" srcOrd="1" destOrd="0" presId="urn:microsoft.com/office/officeart/2016/7/layout/RepeatingBendingProcessNew"/>
    <dgm:cxn modelId="{BC06469C-E1C7-474B-A12E-99070B8B77C2}" type="presOf" srcId="{093A5875-500B-40E0-BF8E-8EB3CAE71DAF}" destId="{F2992927-C97B-4548-B81B-D12ACCA6846E}" srcOrd="0" destOrd="0" presId="urn:microsoft.com/office/officeart/2016/7/layout/RepeatingBendingProcessNew"/>
    <dgm:cxn modelId="{F16BA29C-8312-40F8-8659-B739A6C5D429}" srcId="{DEC32EC5-D591-4947-B517-5551C5C53A56}" destId="{BB6B557D-E1A5-42A3-ABB5-1FEC81642DD1}" srcOrd="2" destOrd="0" parTransId="{4CB265B5-F881-43E8-9665-40B46E5890B8}" sibTransId="{651E2FA5-3ABC-4DFF-BCEC-5A35D321CA83}"/>
    <dgm:cxn modelId="{76BF6BA0-F1FA-4E99-9876-5BE7571E1790}" type="presOf" srcId="{CF5B76D4-C2DB-4EC5-A0A8-A0C370A48E05}" destId="{D702586C-11F0-4ADC-A062-EF69AB6258EA}" srcOrd="0" destOrd="0" presId="urn:microsoft.com/office/officeart/2016/7/layout/RepeatingBendingProcessNew"/>
    <dgm:cxn modelId="{2741B2AC-BA6A-4846-B7C4-BED72FC3300C}" type="presOf" srcId="{01A62D5A-1FD6-4465-B642-A42B07A2154D}" destId="{922F85F2-F27B-4FCC-9F39-923F7D2AA7AB}" srcOrd="1" destOrd="0" presId="urn:microsoft.com/office/officeart/2016/7/layout/RepeatingBendingProcessNew"/>
    <dgm:cxn modelId="{11E091B3-77D9-4512-BC4E-77A218505906}" type="presOf" srcId="{C1EA608A-23A7-42F4-93C2-A94C2CE9E2B8}" destId="{B24FA566-7913-465C-B573-71E848B8FBE4}" srcOrd="0" destOrd="0" presId="urn:microsoft.com/office/officeart/2016/7/layout/RepeatingBendingProcessNew"/>
    <dgm:cxn modelId="{2D419FB5-DD17-44E0-A28D-E49CFAB57817}" srcId="{DEC32EC5-D591-4947-B517-5551C5C53A56}" destId="{61797120-C1DB-4231-AAF6-976DF2A4ACDD}" srcOrd="6" destOrd="0" parTransId="{95182AA4-4AB0-4DFC-916B-B68A8ED93490}" sibTransId="{407E1227-A0EF-475F-AE2E-2140C6CDF209}"/>
    <dgm:cxn modelId="{B477E6BF-2431-4160-A14C-DF555303D7C6}" srcId="{DEC32EC5-D591-4947-B517-5551C5C53A56}" destId="{40EB5D94-194A-4F21-BD51-F060C858B7E7}" srcOrd="0" destOrd="0" parTransId="{CC841ACC-BA93-4F6E-ACA4-F5B6BA209278}" sibTransId="{80216305-7C53-41CE-91A7-3AA5B729D93B}"/>
    <dgm:cxn modelId="{AE9E19F4-B656-434F-A982-F1B80AB46F37}" srcId="{DEC32EC5-D591-4947-B517-5551C5C53A56}" destId="{AB175B3B-47F8-4A55-B981-D500F013FF6B}" srcOrd="4" destOrd="0" parTransId="{E99E998A-A62D-49B9-9C33-9048E9708531}" sibTransId="{40DDD8E8-8173-466D-9292-D4E4E6C2478A}"/>
    <dgm:cxn modelId="{881BFCF8-8EE3-4C68-88EA-B38B8EBBBF2A}" type="presOf" srcId="{40EB5D94-194A-4F21-BD51-F060C858B7E7}" destId="{F287280D-0664-4795-9657-4EF2E2BA5907}" srcOrd="0" destOrd="0" presId="urn:microsoft.com/office/officeart/2016/7/layout/RepeatingBendingProcessNew"/>
    <dgm:cxn modelId="{6D4AB353-C0BA-4174-95B3-08FF3A5444BB}" type="presParOf" srcId="{54306371-EEFF-428B-AB60-C9664C4A8AF6}" destId="{F287280D-0664-4795-9657-4EF2E2BA5907}" srcOrd="0" destOrd="0" presId="urn:microsoft.com/office/officeart/2016/7/layout/RepeatingBendingProcessNew"/>
    <dgm:cxn modelId="{9EC69637-0E6C-47EB-8439-94ECFF095CB2}" type="presParOf" srcId="{54306371-EEFF-428B-AB60-C9664C4A8AF6}" destId="{95DCB85F-B472-46F9-90F7-0A469C073005}" srcOrd="1" destOrd="0" presId="urn:microsoft.com/office/officeart/2016/7/layout/RepeatingBendingProcessNew"/>
    <dgm:cxn modelId="{D3EBA7F4-AC0D-4004-90F9-04919431C440}" type="presParOf" srcId="{95DCB85F-B472-46F9-90F7-0A469C073005}" destId="{7ABC02A7-2842-424B-B130-A3A2E32A4D0A}" srcOrd="0" destOrd="0" presId="urn:microsoft.com/office/officeart/2016/7/layout/RepeatingBendingProcessNew"/>
    <dgm:cxn modelId="{8B585727-6C72-4704-BCEC-10A7AD1046E6}" type="presParOf" srcId="{54306371-EEFF-428B-AB60-C9664C4A8AF6}" destId="{B24FA566-7913-465C-B573-71E848B8FBE4}" srcOrd="2" destOrd="0" presId="urn:microsoft.com/office/officeart/2016/7/layout/RepeatingBendingProcessNew"/>
    <dgm:cxn modelId="{5C0DAE12-88F2-491C-AB89-9DD09E1AF811}" type="presParOf" srcId="{54306371-EEFF-428B-AB60-C9664C4A8AF6}" destId="{F2992927-C97B-4548-B81B-D12ACCA6846E}" srcOrd="3" destOrd="0" presId="urn:microsoft.com/office/officeart/2016/7/layout/RepeatingBendingProcessNew"/>
    <dgm:cxn modelId="{915CF998-9A9E-44A3-80AA-3E0AA232B7C7}" type="presParOf" srcId="{F2992927-C97B-4548-B81B-D12ACCA6846E}" destId="{F8A83B2E-9616-4103-90C9-A75AAFC24455}" srcOrd="0" destOrd="0" presId="urn:microsoft.com/office/officeart/2016/7/layout/RepeatingBendingProcessNew"/>
    <dgm:cxn modelId="{B1A40377-4578-4F85-BC32-8D6ED7B0ECAF}" type="presParOf" srcId="{54306371-EEFF-428B-AB60-C9664C4A8AF6}" destId="{E421FDCF-011B-4EDF-80D3-30188193401B}" srcOrd="4" destOrd="0" presId="urn:microsoft.com/office/officeart/2016/7/layout/RepeatingBendingProcessNew"/>
    <dgm:cxn modelId="{80691141-4630-44B6-A6EE-3253B07FA775}" type="presParOf" srcId="{54306371-EEFF-428B-AB60-C9664C4A8AF6}" destId="{25ABDEE0-3A21-4AF7-8030-1C11E4C4D22F}" srcOrd="5" destOrd="0" presId="urn:microsoft.com/office/officeart/2016/7/layout/RepeatingBendingProcessNew"/>
    <dgm:cxn modelId="{A103363C-0F1D-45E9-8944-F0E0161A8DE7}" type="presParOf" srcId="{25ABDEE0-3A21-4AF7-8030-1C11E4C4D22F}" destId="{F1E253FB-A3F8-41DE-9401-7CF0EBB6F717}" srcOrd="0" destOrd="0" presId="urn:microsoft.com/office/officeart/2016/7/layout/RepeatingBendingProcessNew"/>
    <dgm:cxn modelId="{BEF9BBD3-E676-42CA-B122-3ECE797AF05E}" type="presParOf" srcId="{54306371-EEFF-428B-AB60-C9664C4A8AF6}" destId="{D702586C-11F0-4ADC-A062-EF69AB6258EA}" srcOrd="6" destOrd="0" presId="urn:microsoft.com/office/officeart/2016/7/layout/RepeatingBendingProcessNew"/>
    <dgm:cxn modelId="{91F6EA95-AE29-4C49-ACCE-8B6316287EB9}" type="presParOf" srcId="{54306371-EEFF-428B-AB60-C9664C4A8AF6}" destId="{3FDAE33B-2BAC-46E0-9848-C7E0EE2E7019}" srcOrd="7" destOrd="0" presId="urn:microsoft.com/office/officeart/2016/7/layout/RepeatingBendingProcessNew"/>
    <dgm:cxn modelId="{E58A6BED-6314-4266-B1F1-C8824BCFF37B}" type="presParOf" srcId="{3FDAE33B-2BAC-46E0-9848-C7E0EE2E7019}" destId="{922F85F2-F27B-4FCC-9F39-923F7D2AA7AB}" srcOrd="0" destOrd="0" presId="urn:microsoft.com/office/officeart/2016/7/layout/RepeatingBendingProcessNew"/>
    <dgm:cxn modelId="{3975526B-CE55-445E-83E3-38E41FF12C6B}" type="presParOf" srcId="{54306371-EEFF-428B-AB60-C9664C4A8AF6}" destId="{1819258F-1649-4ADC-B7EA-063A138E80EA}" srcOrd="8" destOrd="0" presId="urn:microsoft.com/office/officeart/2016/7/layout/RepeatingBendingProcessNew"/>
    <dgm:cxn modelId="{64908831-18C4-40CB-BB5A-F8895480A8BD}" type="presParOf" srcId="{54306371-EEFF-428B-AB60-C9664C4A8AF6}" destId="{F1D9FC04-B435-4BA0-A3F0-067A5677FCCF}" srcOrd="9" destOrd="0" presId="urn:microsoft.com/office/officeart/2016/7/layout/RepeatingBendingProcessNew"/>
    <dgm:cxn modelId="{672E985C-E189-4F4F-848E-AEA99586EA9B}" type="presParOf" srcId="{F1D9FC04-B435-4BA0-A3F0-067A5677FCCF}" destId="{52767CAE-0F80-47A8-972E-3AB87988213C}" srcOrd="0" destOrd="0" presId="urn:microsoft.com/office/officeart/2016/7/layout/RepeatingBendingProcessNew"/>
    <dgm:cxn modelId="{81D3374A-AA00-4B64-8537-BFF3740F5ED5}" type="presParOf" srcId="{54306371-EEFF-428B-AB60-C9664C4A8AF6}" destId="{52E14813-33C6-4B93-911D-7196C6D34A36}" srcOrd="10" destOrd="0" presId="urn:microsoft.com/office/officeart/2016/7/layout/RepeatingBendingProcessNew"/>
    <dgm:cxn modelId="{E619545E-B839-4477-9562-BDD920BF2B5A}" type="presParOf" srcId="{54306371-EEFF-428B-AB60-C9664C4A8AF6}" destId="{70E3ED82-8E26-46B9-A87B-22A7C13CB4E4}" srcOrd="11" destOrd="0" presId="urn:microsoft.com/office/officeart/2016/7/layout/RepeatingBendingProcessNew"/>
    <dgm:cxn modelId="{F6CB626A-F8E5-4480-B042-E5583308A3DB}" type="presParOf" srcId="{70E3ED82-8E26-46B9-A87B-22A7C13CB4E4}" destId="{EE864D08-55AE-4972-88EE-5B234BB36021}" srcOrd="0" destOrd="0" presId="urn:microsoft.com/office/officeart/2016/7/layout/RepeatingBendingProcessNew"/>
    <dgm:cxn modelId="{8EA33D2F-6916-4D3D-AFD7-C098F2871F19}" type="presParOf" srcId="{54306371-EEFF-428B-AB60-C9664C4A8AF6}" destId="{D31BD9EC-DDC7-496E-A542-7CC66902AE65}" srcOrd="12" destOrd="0" presId="urn:microsoft.com/office/officeart/2016/7/layout/RepeatingBendingProcessNew"/>
    <dgm:cxn modelId="{4282820B-DDC7-4AE9-BF13-99AD1A88CEB2}" type="presParOf" srcId="{54306371-EEFF-428B-AB60-C9664C4A8AF6}" destId="{6304D9D1-A56B-41A4-8079-E97213461CF8}" srcOrd="13" destOrd="0" presId="urn:microsoft.com/office/officeart/2016/7/layout/RepeatingBendingProcessNew"/>
    <dgm:cxn modelId="{F12676E2-007A-47AC-8DD9-70A5B09D9B8D}" type="presParOf" srcId="{6304D9D1-A56B-41A4-8079-E97213461CF8}" destId="{0B3BB1E6-25AC-463A-AD85-850A95F9F259}" srcOrd="0" destOrd="0" presId="urn:microsoft.com/office/officeart/2016/7/layout/RepeatingBendingProcessNew"/>
    <dgm:cxn modelId="{20EA77E1-A4A3-4F98-A2E0-F01C264E5D2C}" type="presParOf" srcId="{54306371-EEFF-428B-AB60-C9664C4A8AF6}" destId="{92D0A96D-D8C7-4BBA-9781-255688029D1C}"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A4FC04-804C-4E96-8138-7B2842918AE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606640-6574-4E47-B785-18DED68DFE6E}">
      <dgm:prSet/>
      <dgm:spPr/>
      <dgm:t>
        <a:bodyPr/>
        <a:lstStyle/>
        <a:p>
          <a:pPr>
            <a:lnSpc>
              <a:spcPct val="100000"/>
            </a:lnSpc>
          </a:pPr>
          <a:r>
            <a:rPr lang="en-US" dirty="0">
              <a:solidFill>
                <a:schemeClr val="tx1"/>
              </a:solidFill>
              <a:latin typeface="Consolas" panose="020B0609020204030204" pitchFamily="49" charset="0"/>
            </a:rPr>
            <a:t>To check if the beneficiary account exists in the database</a:t>
          </a:r>
          <a:endParaRPr lang="en-US" dirty="0">
            <a:solidFill>
              <a:schemeClr val="tx1"/>
            </a:solidFill>
          </a:endParaRPr>
        </a:p>
      </dgm:t>
    </dgm:pt>
    <dgm:pt modelId="{C4E2367E-7D42-438A-B00F-B7996A49CBB8}" type="parTrans" cxnId="{CD3263B1-B1C6-4781-9A4C-E80D5A511C9E}">
      <dgm:prSet/>
      <dgm:spPr/>
      <dgm:t>
        <a:bodyPr/>
        <a:lstStyle/>
        <a:p>
          <a:endParaRPr lang="en-US"/>
        </a:p>
      </dgm:t>
    </dgm:pt>
    <dgm:pt modelId="{97905957-F96C-4DD7-96C2-A1DAC11D3C35}" type="sibTrans" cxnId="{CD3263B1-B1C6-4781-9A4C-E80D5A511C9E}">
      <dgm:prSet/>
      <dgm:spPr/>
      <dgm:t>
        <a:bodyPr/>
        <a:lstStyle/>
        <a:p>
          <a:endParaRPr lang="en-US"/>
        </a:p>
      </dgm:t>
    </dgm:pt>
    <dgm:pt modelId="{9E40079D-67F6-4668-960C-1A52794D7981}">
      <dgm:prSet/>
      <dgm:spPr/>
      <dgm:t>
        <a:bodyPr/>
        <a:lstStyle/>
        <a:p>
          <a:pPr>
            <a:lnSpc>
              <a:spcPct val="100000"/>
            </a:lnSpc>
          </a:pPr>
          <a:r>
            <a:rPr lang="en-US" dirty="0">
              <a:solidFill>
                <a:schemeClr val="tx1"/>
              </a:solidFill>
              <a:latin typeface="Consolas" panose="020B0609020204030204" pitchFamily="49" charset="0"/>
            </a:rPr>
            <a:t>Constraint to prevent multiple loan requests being made by the same customer</a:t>
          </a:r>
          <a:endParaRPr lang="en-US" dirty="0">
            <a:solidFill>
              <a:schemeClr val="tx1"/>
            </a:solidFill>
          </a:endParaRPr>
        </a:p>
      </dgm:t>
    </dgm:pt>
    <dgm:pt modelId="{80706A12-EE32-4C19-97D0-4A3F53B1767C}" type="parTrans" cxnId="{F470FC6E-F5BF-4291-9FDB-107AB8621C76}">
      <dgm:prSet/>
      <dgm:spPr/>
      <dgm:t>
        <a:bodyPr/>
        <a:lstStyle/>
        <a:p>
          <a:endParaRPr lang="en-US"/>
        </a:p>
      </dgm:t>
    </dgm:pt>
    <dgm:pt modelId="{34BB100B-411A-4E8E-AE20-75EDAD83122E}" type="sibTrans" cxnId="{F470FC6E-F5BF-4291-9FDB-107AB8621C76}">
      <dgm:prSet/>
      <dgm:spPr/>
      <dgm:t>
        <a:bodyPr/>
        <a:lstStyle/>
        <a:p>
          <a:endParaRPr lang="en-US"/>
        </a:p>
      </dgm:t>
    </dgm:pt>
    <dgm:pt modelId="{4F23FCEB-E185-41CB-A010-96CFF10EC3F8}" type="pres">
      <dgm:prSet presAssocID="{73A4FC04-804C-4E96-8138-7B2842918AEB}" presName="root" presStyleCnt="0">
        <dgm:presLayoutVars>
          <dgm:dir/>
          <dgm:resizeHandles val="exact"/>
        </dgm:presLayoutVars>
      </dgm:prSet>
      <dgm:spPr/>
    </dgm:pt>
    <dgm:pt modelId="{EC0EF6EF-8D3E-4C60-B7DD-23F77005B6C3}" type="pres">
      <dgm:prSet presAssocID="{AE606640-6574-4E47-B785-18DED68DFE6E}" presName="compNode" presStyleCnt="0"/>
      <dgm:spPr/>
    </dgm:pt>
    <dgm:pt modelId="{D3919C44-EA64-41AB-ABF9-5A7D81DCE5CA}" type="pres">
      <dgm:prSet presAssocID="{AE606640-6574-4E47-B785-18DED68DFE6E}" presName="bgRect" presStyleLbl="bgShp" presStyleIdx="0" presStyleCnt="2"/>
      <dgm:spPr/>
    </dgm:pt>
    <dgm:pt modelId="{4F1469E5-CDD0-4D9C-BC17-3B1E57B51A08}" type="pres">
      <dgm:prSet presAssocID="{AE606640-6574-4E47-B785-18DED68DFE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4EB1AEA1-DE37-4958-8080-36300E679F46}" type="pres">
      <dgm:prSet presAssocID="{AE606640-6574-4E47-B785-18DED68DFE6E}" presName="spaceRect" presStyleCnt="0"/>
      <dgm:spPr/>
    </dgm:pt>
    <dgm:pt modelId="{AFE7B502-9B79-4560-BE46-7B79C9D8033B}" type="pres">
      <dgm:prSet presAssocID="{AE606640-6574-4E47-B785-18DED68DFE6E}" presName="parTx" presStyleLbl="revTx" presStyleIdx="0" presStyleCnt="2">
        <dgm:presLayoutVars>
          <dgm:chMax val="0"/>
          <dgm:chPref val="0"/>
        </dgm:presLayoutVars>
      </dgm:prSet>
      <dgm:spPr/>
    </dgm:pt>
    <dgm:pt modelId="{801D96AD-0245-4607-9602-8095A8AFDBC2}" type="pres">
      <dgm:prSet presAssocID="{97905957-F96C-4DD7-96C2-A1DAC11D3C35}" presName="sibTrans" presStyleCnt="0"/>
      <dgm:spPr/>
    </dgm:pt>
    <dgm:pt modelId="{C8FD27E7-18CE-4FB7-9C82-237D0A646541}" type="pres">
      <dgm:prSet presAssocID="{9E40079D-67F6-4668-960C-1A52794D7981}" presName="compNode" presStyleCnt="0"/>
      <dgm:spPr/>
    </dgm:pt>
    <dgm:pt modelId="{277B6717-062D-4E46-AC9A-B8863A4E96FA}" type="pres">
      <dgm:prSet presAssocID="{9E40079D-67F6-4668-960C-1A52794D7981}" presName="bgRect" presStyleLbl="bgShp" presStyleIdx="1" presStyleCnt="2"/>
      <dgm:spPr/>
    </dgm:pt>
    <dgm:pt modelId="{E1B182FA-86B8-4BBD-ABA4-A7993A69CF74}" type="pres">
      <dgm:prSet presAssocID="{9E40079D-67F6-4668-960C-1A52794D79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umbs Up Sign"/>
        </a:ext>
      </dgm:extLst>
    </dgm:pt>
    <dgm:pt modelId="{84DED0B8-D585-44EB-9B3E-80381F2EF7DE}" type="pres">
      <dgm:prSet presAssocID="{9E40079D-67F6-4668-960C-1A52794D7981}" presName="spaceRect" presStyleCnt="0"/>
      <dgm:spPr/>
    </dgm:pt>
    <dgm:pt modelId="{73DBEFAE-1AC2-4E2C-9A0C-2FC81045AD56}" type="pres">
      <dgm:prSet presAssocID="{9E40079D-67F6-4668-960C-1A52794D7981}" presName="parTx" presStyleLbl="revTx" presStyleIdx="1" presStyleCnt="2" custLinFactNeighborY="-1407">
        <dgm:presLayoutVars>
          <dgm:chMax val="0"/>
          <dgm:chPref val="0"/>
        </dgm:presLayoutVars>
      </dgm:prSet>
      <dgm:spPr/>
    </dgm:pt>
  </dgm:ptLst>
  <dgm:cxnLst>
    <dgm:cxn modelId="{F470FC6E-F5BF-4291-9FDB-107AB8621C76}" srcId="{73A4FC04-804C-4E96-8138-7B2842918AEB}" destId="{9E40079D-67F6-4668-960C-1A52794D7981}" srcOrd="1" destOrd="0" parTransId="{80706A12-EE32-4C19-97D0-4A3F53B1767C}" sibTransId="{34BB100B-411A-4E8E-AE20-75EDAD83122E}"/>
    <dgm:cxn modelId="{D2B3DFA9-2C03-4FC9-8D05-4E1277E18DAD}" type="presOf" srcId="{73A4FC04-804C-4E96-8138-7B2842918AEB}" destId="{4F23FCEB-E185-41CB-A010-96CFF10EC3F8}" srcOrd="0" destOrd="0" presId="urn:microsoft.com/office/officeart/2018/2/layout/IconVerticalSolidList"/>
    <dgm:cxn modelId="{CD3263B1-B1C6-4781-9A4C-E80D5A511C9E}" srcId="{73A4FC04-804C-4E96-8138-7B2842918AEB}" destId="{AE606640-6574-4E47-B785-18DED68DFE6E}" srcOrd="0" destOrd="0" parTransId="{C4E2367E-7D42-438A-B00F-B7996A49CBB8}" sibTransId="{97905957-F96C-4DD7-96C2-A1DAC11D3C35}"/>
    <dgm:cxn modelId="{19FE5DC3-CF56-4CEB-9A13-DBAD3FDF00F5}" type="presOf" srcId="{AE606640-6574-4E47-B785-18DED68DFE6E}" destId="{AFE7B502-9B79-4560-BE46-7B79C9D8033B}" srcOrd="0" destOrd="0" presId="urn:microsoft.com/office/officeart/2018/2/layout/IconVerticalSolidList"/>
    <dgm:cxn modelId="{2BF5F4F8-9ABF-4CAB-B51A-5EDE19073629}" type="presOf" srcId="{9E40079D-67F6-4668-960C-1A52794D7981}" destId="{73DBEFAE-1AC2-4E2C-9A0C-2FC81045AD56}" srcOrd="0" destOrd="0" presId="urn:microsoft.com/office/officeart/2018/2/layout/IconVerticalSolidList"/>
    <dgm:cxn modelId="{BA487C08-9C06-48B2-9D47-4BD51539E7EF}" type="presParOf" srcId="{4F23FCEB-E185-41CB-A010-96CFF10EC3F8}" destId="{EC0EF6EF-8D3E-4C60-B7DD-23F77005B6C3}" srcOrd="0" destOrd="0" presId="urn:microsoft.com/office/officeart/2018/2/layout/IconVerticalSolidList"/>
    <dgm:cxn modelId="{C130FD1F-E810-4A7C-AAB7-1DA80D8AF852}" type="presParOf" srcId="{EC0EF6EF-8D3E-4C60-B7DD-23F77005B6C3}" destId="{D3919C44-EA64-41AB-ABF9-5A7D81DCE5CA}" srcOrd="0" destOrd="0" presId="urn:microsoft.com/office/officeart/2018/2/layout/IconVerticalSolidList"/>
    <dgm:cxn modelId="{B0855AAF-1475-40A7-9516-E4DA9F5BEBBB}" type="presParOf" srcId="{EC0EF6EF-8D3E-4C60-B7DD-23F77005B6C3}" destId="{4F1469E5-CDD0-4D9C-BC17-3B1E57B51A08}" srcOrd="1" destOrd="0" presId="urn:microsoft.com/office/officeart/2018/2/layout/IconVerticalSolidList"/>
    <dgm:cxn modelId="{A1FAE5E3-A892-48EC-8014-DEEE41DFA51C}" type="presParOf" srcId="{EC0EF6EF-8D3E-4C60-B7DD-23F77005B6C3}" destId="{4EB1AEA1-DE37-4958-8080-36300E679F46}" srcOrd="2" destOrd="0" presId="urn:microsoft.com/office/officeart/2018/2/layout/IconVerticalSolidList"/>
    <dgm:cxn modelId="{6F05E93A-5A47-4E15-B4AA-3A4A4B4225CF}" type="presParOf" srcId="{EC0EF6EF-8D3E-4C60-B7DD-23F77005B6C3}" destId="{AFE7B502-9B79-4560-BE46-7B79C9D8033B}" srcOrd="3" destOrd="0" presId="urn:microsoft.com/office/officeart/2018/2/layout/IconVerticalSolidList"/>
    <dgm:cxn modelId="{B35D6E5E-EC45-4838-9B23-C8C1E7E1E073}" type="presParOf" srcId="{4F23FCEB-E185-41CB-A010-96CFF10EC3F8}" destId="{801D96AD-0245-4607-9602-8095A8AFDBC2}" srcOrd="1" destOrd="0" presId="urn:microsoft.com/office/officeart/2018/2/layout/IconVerticalSolidList"/>
    <dgm:cxn modelId="{C08CC505-EC69-42AE-9CE4-F950DE6EE2AF}" type="presParOf" srcId="{4F23FCEB-E185-41CB-A010-96CFF10EC3F8}" destId="{C8FD27E7-18CE-4FB7-9C82-237D0A646541}" srcOrd="2" destOrd="0" presId="urn:microsoft.com/office/officeart/2018/2/layout/IconVerticalSolidList"/>
    <dgm:cxn modelId="{ACB6DB7F-86BA-44A8-9BCB-6A20A5C984DF}" type="presParOf" srcId="{C8FD27E7-18CE-4FB7-9C82-237D0A646541}" destId="{277B6717-062D-4E46-AC9A-B8863A4E96FA}" srcOrd="0" destOrd="0" presId="urn:microsoft.com/office/officeart/2018/2/layout/IconVerticalSolidList"/>
    <dgm:cxn modelId="{20B2AE20-3083-4387-A650-28B1D4BC8FA2}" type="presParOf" srcId="{C8FD27E7-18CE-4FB7-9C82-237D0A646541}" destId="{E1B182FA-86B8-4BBD-ABA4-A7993A69CF74}" srcOrd="1" destOrd="0" presId="urn:microsoft.com/office/officeart/2018/2/layout/IconVerticalSolidList"/>
    <dgm:cxn modelId="{4876F51D-2245-47DC-BAAC-8C1EE7C3E7CD}" type="presParOf" srcId="{C8FD27E7-18CE-4FB7-9C82-237D0A646541}" destId="{84DED0B8-D585-44EB-9B3E-80381F2EF7DE}" srcOrd="2" destOrd="0" presId="urn:microsoft.com/office/officeart/2018/2/layout/IconVerticalSolidList"/>
    <dgm:cxn modelId="{610B684B-41B6-4B71-86C4-B27699D31554}" type="presParOf" srcId="{C8FD27E7-18CE-4FB7-9C82-237D0A646541}" destId="{73DBEFAE-1AC2-4E2C-9A0C-2FC81045AD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6F6A43-44BC-4F18-A56D-BCF63E3E39A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041962A-6A3D-4475-BC6C-1C986807DA5C}">
      <dgm:prSet/>
      <dgm:spPr/>
      <dgm:t>
        <a:bodyPr/>
        <a:lstStyle/>
        <a:p>
          <a:r>
            <a:rPr lang="en-US"/>
            <a:t>To update the current commodity price in the portfolio</a:t>
          </a:r>
        </a:p>
      </dgm:t>
    </dgm:pt>
    <dgm:pt modelId="{EF817077-806C-4F32-AFD6-9FA47BE29F30}" type="parTrans" cxnId="{97CE7B36-360D-4CFE-8F33-5FB3E0384889}">
      <dgm:prSet/>
      <dgm:spPr/>
      <dgm:t>
        <a:bodyPr/>
        <a:lstStyle/>
        <a:p>
          <a:endParaRPr lang="en-US"/>
        </a:p>
      </dgm:t>
    </dgm:pt>
    <dgm:pt modelId="{3E8459A9-481F-4D2E-AD15-FC939F2AF834}" type="sibTrans" cxnId="{97CE7B36-360D-4CFE-8F33-5FB3E0384889}">
      <dgm:prSet/>
      <dgm:spPr/>
      <dgm:t>
        <a:bodyPr/>
        <a:lstStyle/>
        <a:p>
          <a:endParaRPr lang="en-US"/>
        </a:p>
      </dgm:t>
    </dgm:pt>
    <dgm:pt modelId="{E757A120-63D0-4CD8-9F42-4BF00E8035FE}">
      <dgm:prSet/>
      <dgm:spPr/>
      <dgm:t>
        <a:bodyPr/>
        <a:lstStyle/>
        <a:p>
          <a:r>
            <a:rPr lang="en-US"/>
            <a:t>To update the current bonds price in the portfolio</a:t>
          </a:r>
        </a:p>
      </dgm:t>
    </dgm:pt>
    <dgm:pt modelId="{94EF7596-CDDA-4698-A6BE-D9E37200AC02}" type="parTrans" cxnId="{61BF5AB2-53E3-4D11-8E90-6AE49C65C4BB}">
      <dgm:prSet/>
      <dgm:spPr/>
      <dgm:t>
        <a:bodyPr/>
        <a:lstStyle/>
        <a:p>
          <a:endParaRPr lang="en-US"/>
        </a:p>
      </dgm:t>
    </dgm:pt>
    <dgm:pt modelId="{80654691-966D-4A3A-9228-46C1B7D2CA62}" type="sibTrans" cxnId="{61BF5AB2-53E3-4D11-8E90-6AE49C65C4BB}">
      <dgm:prSet/>
      <dgm:spPr/>
      <dgm:t>
        <a:bodyPr/>
        <a:lstStyle/>
        <a:p>
          <a:endParaRPr lang="en-US"/>
        </a:p>
      </dgm:t>
    </dgm:pt>
    <dgm:pt modelId="{3A4E5F00-39EA-409F-9B94-27BE6EBD54CB}">
      <dgm:prSet/>
      <dgm:spPr/>
      <dgm:t>
        <a:bodyPr/>
        <a:lstStyle/>
        <a:p>
          <a:r>
            <a:rPr lang="en-US"/>
            <a:t>To update the current stock price in the portfolio</a:t>
          </a:r>
        </a:p>
      </dgm:t>
    </dgm:pt>
    <dgm:pt modelId="{933AFBCE-BF6B-4694-880A-C8F158358A74}" type="parTrans" cxnId="{DCA03DD9-EED0-4F41-B5D7-FDF429A62034}">
      <dgm:prSet/>
      <dgm:spPr/>
      <dgm:t>
        <a:bodyPr/>
        <a:lstStyle/>
        <a:p>
          <a:endParaRPr lang="en-US"/>
        </a:p>
      </dgm:t>
    </dgm:pt>
    <dgm:pt modelId="{17A1516B-55B3-4B43-BEE7-A1C3AFFBE73A}" type="sibTrans" cxnId="{DCA03DD9-EED0-4F41-B5D7-FDF429A62034}">
      <dgm:prSet/>
      <dgm:spPr/>
      <dgm:t>
        <a:bodyPr/>
        <a:lstStyle/>
        <a:p>
          <a:endParaRPr lang="en-US"/>
        </a:p>
      </dgm:t>
    </dgm:pt>
    <dgm:pt modelId="{E51B829F-F839-49C0-BB0C-0CA3A3F1EB08}">
      <dgm:prSet/>
      <dgm:spPr/>
      <dgm:t>
        <a:bodyPr/>
        <a:lstStyle/>
        <a:p>
          <a:r>
            <a:rPr lang="en-US"/>
            <a:t>To disburse loan amount upon approval</a:t>
          </a:r>
        </a:p>
      </dgm:t>
    </dgm:pt>
    <dgm:pt modelId="{611A641D-00F0-4F0C-853D-C8BBF4B354FA}" type="parTrans" cxnId="{4A5D6B16-66A8-4D60-9145-E9D939206504}">
      <dgm:prSet/>
      <dgm:spPr/>
      <dgm:t>
        <a:bodyPr/>
        <a:lstStyle/>
        <a:p>
          <a:endParaRPr lang="en-US"/>
        </a:p>
      </dgm:t>
    </dgm:pt>
    <dgm:pt modelId="{A400B2D2-E7D0-426A-A311-B0C790077D45}" type="sibTrans" cxnId="{4A5D6B16-66A8-4D60-9145-E9D939206504}">
      <dgm:prSet/>
      <dgm:spPr/>
      <dgm:t>
        <a:bodyPr/>
        <a:lstStyle/>
        <a:p>
          <a:endParaRPr lang="en-US"/>
        </a:p>
      </dgm:t>
    </dgm:pt>
    <dgm:pt modelId="{74A01D4E-6A05-4582-92DC-45FAB6BEB97E}">
      <dgm:prSet/>
      <dgm:spPr/>
      <dgm:t>
        <a:bodyPr/>
        <a:lstStyle/>
        <a:p>
          <a:r>
            <a:rPr lang="en-US"/>
            <a:t>To validate input parameters in the customer table</a:t>
          </a:r>
        </a:p>
      </dgm:t>
    </dgm:pt>
    <dgm:pt modelId="{ABC7BC54-3799-44A1-B0AC-D6F8EEB121B7}" type="parTrans" cxnId="{6B884972-1D7D-4D31-BFA8-CB0A83354FA7}">
      <dgm:prSet/>
      <dgm:spPr/>
      <dgm:t>
        <a:bodyPr/>
        <a:lstStyle/>
        <a:p>
          <a:endParaRPr lang="en-US"/>
        </a:p>
      </dgm:t>
    </dgm:pt>
    <dgm:pt modelId="{0E46D472-087C-4B42-816C-85EE5787272D}" type="sibTrans" cxnId="{6B884972-1D7D-4D31-BFA8-CB0A83354FA7}">
      <dgm:prSet/>
      <dgm:spPr/>
      <dgm:t>
        <a:bodyPr/>
        <a:lstStyle/>
        <a:p>
          <a:endParaRPr lang="en-US"/>
        </a:p>
      </dgm:t>
    </dgm:pt>
    <dgm:pt modelId="{452AB865-16B3-49B9-AE21-49B695772972}" type="pres">
      <dgm:prSet presAssocID="{546F6A43-44BC-4F18-A56D-BCF63E3E39AB}" presName="linear" presStyleCnt="0">
        <dgm:presLayoutVars>
          <dgm:animLvl val="lvl"/>
          <dgm:resizeHandles val="exact"/>
        </dgm:presLayoutVars>
      </dgm:prSet>
      <dgm:spPr/>
    </dgm:pt>
    <dgm:pt modelId="{968C49F6-AA35-403B-88C8-57E1BDDD8E14}" type="pres">
      <dgm:prSet presAssocID="{2041962A-6A3D-4475-BC6C-1C986807DA5C}" presName="parentText" presStyleLbl="node1" presStyleIdx="0" presStyleCnt="5">
        <dgm:presLayoutVars>
          <dgm:chMax val="0"/>
          <dgm:bulletEnabled val="1"/>
        </dgm:presLayoutVars>
      </dgm:prSet>
      <dgm:spPr/>
    </dgm:pt>
    <dgm:pt modelId="{D80DD7FE-256F-4BFB-A513-E419A49448AB}" type="pres">
      <dgm:prSet presAssocID="{3E8459A9-481F-4D2E-AD15-FC939F2AF834}" presName="spacer" presStyleCnt="0"/>
      <dgm:spPr/>
    </dgm:pt>
    <dgm:pt modelId="{08DF1541-2999-4392-87AC-15A8844775C5}" type="pres">
      <dgm:prSet presAssocID="{E757A120-63D0-4CD8-9F42-4BF00E8035FE}" presName="parentText" presStyleLbl="node1" presStyleIdx="1" presStyleCnt="5">
        <dgm:presLayoutVars>
          <dgm:chMax val="0"/>
          <dgm:bulletEnabled val="1"/>
        </dgm:presLayoutVars>
      </dgm:prSet>
      <dgm:spPr/>
    </dgm:pt>
    <dgm:pt modelId="{2F06C7B4-88A6-49D0-B910-7D6FA8F2662B}" type="pres">
      <dgm:prSet presAssocID="{80654691-966D-4A3A-9228-46C1B7D2CA62}" presName="spacer" presStyleCnt="0"/>
      <dgm:spPr/>
    </dgm:pt>
    <dgm:pt modelId="{88E371AC-B3A4-4241-B260-9CFD921C8F7D}" type="pres">
      <dgm:prSet presAssocID="{3A4E5F00-39EA-409F-9B94-27BE6EBD54CB}" presName="parentText" presStyleLbl="node1" presStyleIdx="2" presStyleCnt="5">
        <dgm:presLayoutVars>
          <dgm:chMax val="0"/>
          <dgm:bulletEnabled val="1"/>
        </dgm:presLayoutVars>
      </dgm:prSet>
      <dgm:spPr/>
    </dgm:pt>
    <dgm:pt modelId="{F167254C-270A-46D5-882C-C238BC099D53}" type="pres">
      <dgm:prSet presAssocID="{17A1516B-55B3-4B43-BEE7-A1C3AFFBE73A}" presName="spacer" presStyleCnt="0"/>
      <dgm:spPr/>
    </dgm:pt>
    <dgm:pt modelId="{C5DD231F-2956-44CB-9287-DAB2D67EC02A}" type="pres">
      <dgm:prSet presAssocID="{E51B829F-F839-49C0-BB0C-0CA3A3F1EB08}" presName="parentText" presStyleLbl="node1" presStyleIdx="3" presStyleCnt="5">
        <dgm:presLayoutVars>
          <dgm:chMax val="0"/>
          <dgm:bulletEnabled val="1"/>
        </dgm:presLayoutVars>
      </dgm:prSet>
      <dgm:spPr/>
    </dgm:pt>
    <dgm:pt modelId="{A90F8711-F89A-4073-A18B-47670162E9A5}" type="pres">
      <dgm:prSet presAssocID="{A400B2D2-E7D0-426A-A311-B0C790077D45}" presName="spacer" presStyleCnt="0"/>
      <dgm:spPr/>
    </dgm:pt>
    <dgm:pt modelId="{9E850B6E-4DF1-4B0B-9303-EF02F3DEF41E}" type="pres">
      <dgm:prSet presAssocID="{74A01D4E-6A05-4582-92DC-45FAB6BEB97E}" presName="parentText" presStyleLbl="node1" presStyleIdx="4" presStyleCnt="5">
        <dgm:presLayoutVars>
          <dgm:chMax val="0"/>
          <dgm:bulletEnabled val="1"/>
        </dgm:presLayoutVars>
      </dgm:prSet>
      <dgm:spPr/>
    </dgm:pt>
  </dgm:ptLst>
  <dgm:cxnLst>
    <dgm:cxn modelId="{8D51C701-EA2F-48AC-9DE4-A2A1D303EB8F}" type="presOf" srcId="{546F6A43-44BC-4F18-A56D-BCF63E3E39AB}" destId="{452AB865-16B3-49B9-AE21-49B695772972}" srcOrd="0" destOrd="0" presId="urn:microsoft.com/office/officeart/2005/8/layout/vList2"/>
    <dgm:cxn modelId="{4A5D6B16-66A8-4D60-9145-E9D939206504}" srcId="{546F6A43-44BC-4F18-A56D-BCF63E3E39AB}" destId="{E51B829F-F839-49C0-BB0C-0CA3A3F1EB08}" srcOrd="3" destOrd="0" parTransId="{611A641D-00F0-4F0C-853D-C8BBF4B354FA}" sibTransId="{A400B2D2-E7D0-426A-A311-B0C790077D45}"/>
    <dgm:cxn modelId="{AE491E20-53F5-45FF-903F-18E0BCDA951D}" type="presOf" srcId="{3A4E5F00-39EA-409F-9B94-27BE6EBD54CB}" destId="{88E371AC-B3A4-4241-B260-9CFD921C8F7D}" srcOrd="0" destOrd="0" presId="urn:microsoft.com/office/officeart/2005/8/layout/vList2"/>
    <dgm:cxn modelId="{97CE7B36-360D-4CFE-8F33-5FB3E0384889}" srcId="{546F6A43-44BC-4F18-A56D-BCF63E3E39AB}" destId="{2041962A-6A3D-4475-BC6C-1C986807DA5C}" srcOrd="0" destOrd="0" parTransId="{EF817077-806C-4F32-AFD6-9FA47BE29F30}" sibTransId="{3E8459A9-481F-4D2E-AD15-FC939F2AF834}"/>
    <dgm:cxn modelId="{6B884972-1D7D-4D31-BFA8-CB0A83354FA7}" srcId="{546F6A43-44BC-4F18-A56D-BCF63E3E39AB}" destId="{74A01D4E-6A05-4582-92DC-45FAB6BEB97E}" srcOrd="4" destOrd="0" parTransId="{ABC7BC54-3799-44A1-B0AC-D6F8EEB121B7}" sibTransId="{0E46D472-087C-4B42-816C-85EE5787272D}"/>
    <dgm:cxn modelId="{853AA654-2F69-4453-A94C-F4AC06D3D4DB}" type="presOf" srcId="{2041962A-6A3D-4475-BC6C-1C986807DA5C}" destId="{968C49F6-AA35-403B-88C8-57E1BDDD8E14}" srcOrd="0" destOrd="0" presId="urn:microsoft.com/office/officeart/2005/8/layout/vList2"/>
    <dgm:cxn modelId="{1130E4AE-1F57-4F8E-B2EF-89939F7E7E5B}" type="presOf" srcId="{E51B829F-F839-49C0-BB0C-0CA3A3F1EB08}" destId="{C5DD231F-2956-44CB-9287-DAB2D67EC02A}" srcOrd="0" destOrd="0" presId="urn:microsoft.com/office/officeart/2005/8/layout/vList2"/>
    <dgm:cxn modelId="{61BF5AB2-53E3-4D11-8E90-6AE49C65C4BB}" srcId="{546F6A43-44BC-4F18-A56D-BCF63E3E39AB}" destId="{E757A120-63D0-4CD8-9F42-4BF00E8035FE}" srcOrd="1" destOrd="0" parTransId="{94EF7596-CDDA-4698-A6BE-D9E37200AC02}" sibTransId="{80654691-966D-4A3A-9228-46C1B7D2CA62}"/>
    <dgm:cxn modelId="{B84BA5CA-F48D-417E-A613-8ABC2529AD94}" type="presOf" srcId="{E757A120-63D0-4CD8-9F42-4BF00E8035FE}" destId="{08DF1541-2999-4392-87AC-15A8844775C5}" srcOrd="0" destOrd="0" presId="urn:microsoft.com/office/officeart/2005/8/layout/vList2"/>
    <dgm:cxn modelId="{DCA03DD9-EED0-4F41-B5D7-FDF429A62034}" srcId="{546F6A43-44BC-4F18-A56D-BCF63E3E39AB}" destId="{3A4E5F00-39EA-409F-9B94-27BE6EBD54CB}" srcOrd="2" destOrd="0" parTransId="{933AFBCE-BF6B-4694-880A-C8F158358A74}" sibTransId="{17A1516B-55B3-4B43-BEE7-A1C3AFFBE73A}"/>
    <dgm:cxn modelId="{353CF3DD-18A4-4E76-802A-04C5BF808FFE}" type="presOf" srcId="{74A01D4E-6A05-4582-92DC-45FAB6BEB97E}" destId="{9E850B6E-4DF1-4B0B-9303-EF02F3DEF41E}" srcOrd="0" destOrd="0" presId="urn:microsoft.com/office/officeart/2005/8/layout/vList2"/>
    <dgm:cxn modelId="{E45B87D9-B576-40CF-9229-0A0BEDA138C0}" type="presParOf" srcId="{452AB865-16B3-49B9-AE21-49B695772972}" destId="{968C49F6-AA35-403B-88C8-57E1BDDD8E14}" srcOrd="0" destOrd="0" presId="urn:microsoft.com/office/officeart/2005/8/layout/vList2"/>
    <dgm:cxn modelId="{AC7F9585-97E7-4BCC-9974-72983F14D8CC}" type="presParOf" srcId="{452AB865-16B3-49B9-AE21-49B695772972}" destId="{D80DD7FE-256F-4BFB-A513-E419A49448AB}" srcOrd="1" destOrd="0" presId="urn:microsoft.com/office/officeart/2005/8/layout/vList2"/>
    <dgm:cxn modelId="{C757637C-DECA-4829-A384-AD1F2863F502}" type="presParOf" srcId="{452AB865-16B3-49B9-AE21-49B695772972}" destId="{08DF1541-2999-4392-87AC-15A8844775C5}" srcOrd="2" destOrd="0" presId="urn:microsoft.com/office/officeart/2005/8/layout/vList2"/>
    <dgm:cxn modelId="{319EBEFF-5803-4B3C-B4AE-359359359D8C}" type="presParOf" srcId="{452AB865-16B3-49B9-AE21-49B695772972}" destId="{2F06C7B4-88A6-49D0-B910-7D6FA8F2662B}" srcOrd="3" destOrd="0" presId="urn:microsoft.com/office/officeart/2005/8/layout/vList2"/>
    <dgm:cxn modelId="{0E887474-7356-4018-9F91-993BB5538F3A}" type="presParOf" srcId="{452AB865-16B3-49B9-AE21-49B695772972}" destId="{88E371AC-B3A4-4241-B260-9CFD921C8F7D}" srcOrd="4" destOrd="0" presId="urn:microsoft.com/office/officeart/2005/8/layout/vList2"/>
    <dgm:cxn modelId="{A301376F-F302-41F2-8EF8-84E6FD8FD60D}" type="presParOf" srcId="{452AB865-16B3-49B9-AE21-49B695772972}" destId="{F167254C-270A-46D5-882C-C238BC099D53}" srcOrd="5" destOrd="0" presId="urn:microsoft.com/office/officeart/2005/8/layout/vList2"/>
    <dgm:cxn modelId="{8F8A4B8D-1E4F-41B0-8A3C-709BC89649BE}" type="presParOf" srcId="{452AB865-16B3-49B9-AE21-49B695772972}" destId="{C5DD231F-2956-44CB-9287-DAB2D67EC02A}" srcOrd="6" destOrd="0" presId="urn:microsoft.com/office/officeart/2005/8/layout/vList2"/>
    <dgm:cxn modelId="{A284CC20-4954-4447-BB90-614944ABA195}" type="presParOf" srcId="{452AB865-16B3-49B9-AE21-49B695772972}" destId="{A90F8711-F89A-4073-A18B-47670162E9A5}" srcOrd="7" destOrd="0" presId="urn:microsoft.com/office/officeart/2005/8/layout/vList2"/>
    <dgm:cxn modelId="{44C4F215-A908-475A-8D82-D68ED9BC0AFE}" type="presParOf" srcId="{452AB865-16B3-49B9-AE21-49B695772972}" destId="{9E850B6E-4DF1-4B0B-9303-EF02F3DEF41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7D3121-D366-41CA-89A5-B5493E6BC67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116C068-1D61-4F53-945E-2DDC98D50DFF}">
      <dgm:prSet/>
      <dgm:spPr/>
      <dgm:t>
        <a:bodyPr/>
        <a:lstStyle/>
        <a:p>
          <a:r>
            <a:rPr lang="en-US"/>
            <a:t>To execute buy or sell of commodity stocks or bonds. It checks if the person executing the trade has the required balance while buying an investment instrument</a:t>
          </a:r>
        </a:p>
      </dgm:t>
    </dgm:pt>
    <dgm:pt modelId="{AAD57090-4655-4FEB-9D46-D51377B3BC7B}" type="parTrans" cxnId="{4ADF392B-C874-4529-A3C1-21C3287DB7E8}">
      <dgm:prSet/>
      <dgm:spPr/>
      <dgm:t>
        <a:bodyPr/>
        <a:lstStyle/>
        <a:p>
          <a:endParaRPr lang="en-US"/>
        </a:p>
      </dgm:t>
    </dgm:pt>
    <dgm:pt modelId="{14322FFC-C2B0-4B15-8558-DC78573D11DC}" type="sibTrans" cxnId="{4ADF392B-C874-4529-A3C1-21C3287DB7E8}">
      <dgm:prSet/>
      <dgm:spPr/>
      <dgm:t>
        <a:bodyPr/>
        <a:lstStyle/>
        <a:p>
          <a:endParaRPr lang="en-US"/>
        </a:p>
      </dgm:t>
    </dgm:pt>
    <dgm:pt modelId="{E2A388F0-087E-4771-B22A-314CFBB2488D}">
      <dgm:prSet/>
      <dgm:spPr/>
      <dgm:t>
        <a:bodyPr/>
        <a:lstStyle/>
        <a:p>
          <a:r>
            <a:rPr lang="en-US"/>
            <a:t>To check the eligibility status and approve forex requests</a:t>
          </a:r>
        </a:p>
      </dgm:t>
    </dgm:pt>
    <dgm:pt modelId="{D090D0D2-8761-4F0A-843F-5F77FFF270C0}" type="parTrans" cxnId="{4498E5AB-676C-4BDF-B61D-48A266F0E9D1}">
      <dgm:prSet/>
      <dgm:spPr/>
      <dgm:t>
        <a:bodyPr/>
        <a:lstStyle/>
        <a:p>
          <a:endParaRPr lang="en-US"/>
        </a:p>
      </dgm:t>
    </dgm:pt>
    <dgm:pt modelId="{929246E8-71F0-498B-9DCF-873BF39178D4}" type="sibTrans" cxnId="{4498E5AB-676C-4BDF-B61D-48A266F0E9D1}">
      <dgm:prSet/>
      <dgm:spPr/>
      <dgm:t>
        <a:bodyPr/>
        <a:lstStyle/>
        <a:p>
          <a:endParaRPr lang="en-US"/>
        </a:p>
      </dgm:t>
    </dgm:pt>
    <dgm:pt modelId="{9B6B2B5C-5E62-4646-AC8F-5660E56D2CB2}">
      <dgm:prSet/>
      <dgm:spPr/>
      <dgm:t>
        <a:bodyPr/>
        <a:lstStyle/>
        <a:p>
          <a:r>
            <a:rPr lang="en-US"/>
            <a:t>Stored procedures for inserting and updating stocks, bonds, and commodities</a:t>
          </a:r>
        </a:p>
      </dgm:t>
    </dgm:pt>
    <dgm:pt modelId="{F2B4D9BD-5CD1-49D7-B54B-FF1CA45203C6}" type="parTrans" cxnId="{753DE858-4846-480D-9A45-01908CB7BEE6}">
      <dgm:prSet/>
      <dgm:spPr/>
      <dgm:t>
        <a:bodyPr/>
        <a:lstStyle/>
        <a:p>
          <a:endParaRPr lang="en-US"/>
        </a:p>
      </dgm:t>
    </dgm:pt>
    <dgm:pt modelId="{AE642920-2B2D-49B4-B2A6-96A0A0AB3FB4}" type="sibTrans" cxnId="{753DE858-4846-480D-9A45-01908CB7BEE6}">
      <dgm:prSet/>
      <dgm:spPr/>
      <dgm:t>
        <a:bodyPr/>
        <a:lstStyle/>
        <a:p>
          <a:endParaRPr lang="en-US"/>
        </a:p>
      </dgm:t>
    </dgm:pt>
    <dgm:pt modelId="{D5CB06CC-0A9F-42F2-ACB6-FDBF6D109597}">
      <dgm:prSet/>
      <dgm:spPr/>
      <dgm:t>
        <a:bodyPr/>
        <a:lstStyle/>
        <a:p>
          <a:r>
            <a:rPr lang="en-US"/>
            <a:t>To add beneficiary and transfer money</a:t>
          </a:r>
        </a:p>
      </dgm:t>
    </dgm:pt>
    <dgm:pt modelId="{D9DC2404-0FE0-44DA-AA05-B98CF659CD77}" type="parTrans" cxnId="{1D335B31-F167-4709-91A0-D120EA9B1177}">
      <dgm:prSet/>
      <dgm:spPr/>
      <dgm:t>
        <a:bodyPr/>
        <a:lstStyle/>
        <a:p>
          <a:endParaRPr lang="en-US"/>
        </a:p>
      </dgm:t>
    </dgm:pt>
    <dgm:pt modelId="{1278E39B-1A37-4D20-8B1F-AFF6F8B54E87}" type="sibTrans" cxnId="{1D335B31-F167-4709-91A0-D120EA9B1177}">
      <dgm:prSet/>
      <dgm:spPr/>
      <dgm:t>
        <a:bodyPr/>
        <a:lstStyle/>
        <a:p>
          <a:endParaRPr lang="en-US"/>
        </a:p>
      </dgm:t>
    </dgm:pt>
    <dgm:pt modelId="{FB23D331-4222-4C42-BB9C-733E26A445E6}">
      <dgm:prSet/>
      <dgm:spPr/>
      <dgm:t>
        <a:bodyPr/>
        <a:lstStyle/>
        <a:p>
          <a:r>
            <a:rPr lang="en-US"/>
            <a:t>To approve loan requests and the status of a loan </a:t>
          </a:r>
        </a:p>
      </dgm:t>
    </dgm:pt>
    <dgm:pt modelId="{B87DB5EB-9D58-4788-BFBC-52EF8358B796}" type="parTrans" cxnId="{D2BD44EA-C216-49E8-8BFC-1A7A863694AA}">
      <dgm:prSet/>
      <dgm:spPr/>
      <dgm:t>
        <a:bodyPr/>
        <a:lstStyle/>
        <a:p>
          <a:endParaRPr lang="en-US"/>
        </a:p>
      </dgm:t>
    </dgm:pt>
    <dgm:pt modelId="{EA52B79C-4BC6-42DD-AFD1-0101F8E66885}" type="sibTrans" cxnId="{D2BD44EA-C216-49E8-8BFC-1A7A863694AA}">
      <dgm:prSet/>
      <dgm:spPr/>
      <dgm:t>
        <a:bodyPr/>
        <a:lstStyle/>
        <a:p>
          <a:endParaRPr lang="en-US"/>
        </a:p>
      </dgm:t>
    </dgm:pt>
    <dgm:pt modelId="{9522D8A7-053E-4BB1-BC8C-02BC0FF4EC4A}" type="pres">
      <dgm:prSet presAssocID="{5F7D3121-D366-41CA-89A5-B5493E6BC672}" presName="linear" presStyleCnt="0">
        <dgm:presLayoutVars>
          <dgm:animLvl val="lvl"/>
          <dgm:resizeHandles val="exact"/>
        </dgm:presLayoutVars>
      </dgm:prSet>
      <dgm:spPr/>
    </dgm:pt>
    <dgm:pt modelId="{26CF990E-DF69-4CC6-8C6E-D55CE1F4C0CA}" type="pres">
      <dgm:prSet presAssocID="{3116C068-1D61-4F53-945E-2DDC98D50DFF}" presName="parentText" presStyleLbl="node1" presStyleIdx="0" presStyleCnt="5">
        <dgm:presLayoutVars>
          <dgm:chMax val="0"/>
          <dgm:bulletEnabled val="1"/>
        </dgm:presLayoutVars>
      </dgm:prSet>
      <dgm:spPr/>
    </dgm:pt>
    <dgm:pt modelId="{15EE21D7-932B-46E3-9DC2-FC6F4C07B921}" type="pres">
      <dgm:prSet presAssocID="{14322FFC-C2B0-4B15-8558-DC78573D11DC}" presName="spacer" presStyleCnt="0"/>
      <dgm:spPr/>
    </dgm:pt>
    <dgm:pt modelId="{5E1C924E-CF27-4CF0-90C5-DE2746D33749}" type="pres">
      <dgm:prSet presAssocID="{E2A388F0-087E-4771-B22A-314CFBB2488D}" presName="parentText" presStyleLbl="node1" presStyleIdx="1" presStyleCnt="5">
        <dgm:presLayoutVars>
          <dgm:chMax val="0"/>
          <dgm:bulletEnabled val="1"/>
        </dgm:presLayoutVars>
      </dgm:prSet>
      <dgm:spPr/>
    </dgm:pt>
    <dgm:pt modelId="{E0D00FC7-E00E-4321-ADA5-9EAC931516EF}" type="pres">
      <dgm:prSet presAssocID="{929246E8-71F0-498B-9DCF-873BF39178D4}" presName="spacer" presStyleCnt="0"/>
      <dgm:spPr/>
    </dgm:pt>
    <dgm:pt modelId="{907CBE4C-1219-4DB6-898A-A666A5907048}" type="pres">
      <dgm:prSet presAssocID="{9B6B2B5C-5E62-4646-AC8F-5660E56D2CB2}" presName="parentText" presStyleLbl="node1" presStyleIdx="2" presStyleCnt="5">
        <dgm:presLayoutVars>
          <dgm:chMax val="0"/>
          <dgm:bulletEnabled val="1"/>
        </dgm:presLayoutVars>
      </dgm:prSet>
      <dgm:spPr/>
    </dgm:pt>
    <dgm:pt modelId="{E83D17CF-E4D3-4076-9CCD-9AEE917F0727}" type="pres">
      <dgm:prSet presAssocID="{AE642920-2B2D-49B4-B2A6-96A0A0AB3FB4}" presName="spacer" presStyleCnt="0"/>
      <dgm:spPr/>
    </dgm:pt>
    <dgm:pt modelId="{6A6E438A-92F6-4FF5-ACCB-83D28585AC9E}" type="pres">
      <dgm:prSet presAssocID="{D5CB06CC-0A9F-42F2-ACB6-FDBF6D109597}" presName="parentText" presStyleLbl="node1" presStyleIdx="3" presStyleCnt="5">
        <dgm:presLayoutVars>
          <dgm:chMax val="0"/>
          <dgm:bulletEnabled val="1"/>
        </dgm:presLayoutVars>
      </dgm:prSet>
      <dgm:spPr/>
    </dgm:pt>
    <dgm:pt modelId="{19A46A55-592C-4C7A-9A49-247DE7CE282F}" type="pres">
      <dgm:prSet presAssocID="{1278E39B-1A37-4D20-8B1F-AFF6F8B54E87}" presName="spacer" presStyleCnt="0"/>
      <dgm:spPr/>
    </dgm:pt>
    <dgm:pt modelId="{E72478A9-5904-4AC9-9926-0DC79EF78C3C}" type="pres">
      <dgm:prSet presAssocID="{FB23D331-4222-4C42-BB9C-733E26A445E6}" presName="parentText" presStyleLbl="node1" presStyleIdx="4" presStyleCnt="5">
        <dgm:presLayoutVars>
          <dgm:chMax val="0"/>
          <dgm:bulletEnabled val="1"/>
        </dgm:presLayoutVars>
      </dgm:prSet>
      <dgm:spPr/>
    </dgm:pt>
  </dgm:ptLst>
  <dgm:cxnLst>
    <dgm:cxn modelId="{F0795B1D-1F3D-4339-BFCE-1164FAE394B0}" type="presOf" srcId="{D5CB06CC-0A9F-42F2-ACB6-FDBF6D109597}" destId="{6A6E438A-92F6-4FF5-ACCB-83D28585AC9E}" srcOrd="0" destOrd="0" presId="urn:microsoft.com/office/officeart/2005/8/layout/vList2"/>
    <dgm:cxn modelId="{F0699128-3336-41BC-B47C-C2F3E27D6F89}" type="presOf" srcId="{9B6B2B5C-5E62-4646-AC8F-5660E56D2CB2}" destId="{907CBE4C-1219-4DB6-898A-A666A5907048}" srcOrd="0" destOrd="0" presId="urn:microsoft.com/office/officeart/2005/8/layout/vList2"/>
    <dgm:cxn modelId="{4ADF392B-C874-4529-A3C1-21C3287DB7E8}" srcId="{5F7D3121-D366-41CA-89A5-B5493E6BC672}" destId="{3116C068-1D61-4F53-945E-2DDC98D50DFF}" srcOrd="0" destOrd="0" parTransId="{AAD57090-4655-4FEB-9D46-D51377B3BC7B}" sibTransId="{14322FFC-C2B0-4B15-8558-DC78573D11DC}"/>
    <dgm:cxn modelId="{895F6C2C-2939-4B0C-99FA-0526BBFF8CAF}" type="presOf" srcId="{3116C068-1D61-4F53-945E-2DDC98D50DFF}" destId="{26CF990E-DF69-4CC6-8C6E-D55CE1F4C0CA}" srcOrd="0" destOrd="0" presId="urn:microsoft.com/office/officeart/2005/8/layout/vList2"/>
    <dgm:cxn modelId="{1D335B31-F167-4709-91A0-D120EA9B1177}" srcId="{5F7D3121-D366-41CA-89A5-B5493E6BC672}" destId="{D5CB06CC-0A9F-42F2-ACB6-FDBF6D109597}" srcOrd="3" destOrd="0" parTransId="{D9DC2404-0FE0-44DA-AA05-B98CF659CD77}" sibTransId="{1278E39B-1A37-4D20-8B1F-AFF6F8B54E87}"/>
    <dgm:cxn modelId="{C7E54162-2EC0-415B-AD5B-9DF446B997BB}" type="presOf" srcId="{E2A388F0-087E-4771-B22A-314CFBB2488D}" destId="{5E1C924E-CF27-4CF0-90C5-DE2746D33749}" srcOrd="0" destOrd="0" presId="urn:microsoft.com/office/officeart/2005/8/layout/vList2"/>
    <dgm:cxn modelId="{753DE858-4846-480D-9A45-01908CB7BEE6}" srcId="{5F7D3121-D366-41CA-89A5-B5493E6BC672}" destId="{9B6B2B5C-5E62-4646-AC8F-5660E56D2CB2}" srcOrd="2" destOrd="0" parTransId="{F2B4D9BD-5CD1-49D7-B54B-FF1CA45203C6}" sibTransId="{AE642920-2B2D-49B4-B2A6-96A0A0AB3FB4}"/>
    <dgm:cxn modelId="{CC3D307D-178C-4EC4-ADD3-CFB247FEB972}" type="presOf" srcId="{5F7D3121-D366-41CA-89A5-B5493E6BC672}" destId="{9522D8A7-053E-4BB1-BC8C-02BC0FF4EC4A}" srcOrd="0" destOrd="0" presId="urn:microsoft.com/office/officeart/2005/8/layout/vList2"/>
    <dgm:cxn modelId="{4498E5AB-676C-4BDF-B61D-48A266F0E9D1}" srcId="{5F7D3121-D366-41CA-89A5-B5493E6BC672}" destId="{E2A388F0-087E-4771-B22A-314CFBB2488D}" srcOrd="1" destOrd="0" parTransId="{D090D0D2-8761-4F0A-843F-5F77FFF270C0}" sibTransId="{929246E8-71F0-498B-9DCF-873BF39178D4}"/>
    <dgm:cxn modelId="{D2BD44EA-C216-49E8-8BFC-1A7A863694AA}" srcId="{5F7D3121-D366-41CA-89A5-B5493E6BC672}" destId="{FB23D331-4222-4C42-BB9C-733E26A445E6}" srcOrd="4" destOrd="0" parTransId="{B87DB5EB-9D58-4788-BFBC-52EF8358B796}" sibTransId="{EA52B79C-4BC6-42DD-AFD1-0101F8E66885}"/>
    <dgm:cxn modelId="{EF0A29EE-BE16-4FC9-9533-AB160664198B}" type="presOf" srcId="{FB23D331-4222-4C42-BB9C-733E26A445E6}" destId="{E72478A9-5904-4AC9-9926-0DC79EF78C3C}" srcOrd="0" destOrd="0" presId="urn:microsoft.com/office/officeart/2005/8/layout/vList2"/>
    <dgm:cxn modelId="{9B3C0652-CD77-420B-BE19-7E90ABB6E10C}" type="presParOf" srcId="{9522D8A7-053E-4BB1-BC8C-02BC0FF4EC4A}" destId="{26CF990E-DF69-4CC6-8C6E-D55CE1F4C0CA}" srcOrd="0" destOrd="0" presId="urn:microsoft.com/office/officeart/2005/8/layout/vList2"/>
    <dgm:cxn modelId="{C59EBA82-3BC6-4514-854E-55B2AF5753B8}" type="presParOf" srcId="{9522D8A7-053E-4BB1-BC8C-02BC0FF4EC4A}" destId="{15EE21D7-932B-46E3-9DC2-FC6F4C07B921}" srcOrd="1" destOrd="0" presId="urn:microsoft.com/office/officeart/2005/8/layout/vList2"/>
    <dgm:cxn modelId="{24B77C75-B3F5-421D-A656-F36BBB35005D}" type="presParOf" srcId="{9522D8A7-053E-4BB1-BC8C-02BC0FF4EC4A}" destId="{5E1C924E-CF27-4CF0-90C5-DE2746D33749}" srcOrd="2" destOrd="0" presId="urn:microsoft.com/office/officeart/2005/8/layout/vList2"/>
    <dgm:cxn modelId="{31BC3A0A-BDFF-4E4B-9C47-186F51909FE0}" type="presParOf" srcId="{9522D8A7-053E-4BB1-BC8C-02BC0FF4EC4A}" destId="{E0D00FC7-E00E-4321-ADA5-9EAC931516EF}" srcOrd="3" destOrd="0" presId="urn:microsoft.com/office/officeart/2005/8/layout/vList2"/>
    <dgm:cxn modelId="{267F68E6-7277-4F92-93B3-173C859C63EA}" type="presParOf" srcId="{9522D8A7-053E-4BB1-BC8C-02BC0FF4EC4A}" destId="{907CBE4C-1219-4DB6-898A-A666A5907048}" srcOrd="4" destOrd="0" presId="urn:microsoft.com/office/officeart/2005/8/layout/vList2"/>
    <dgm:cxn modelId="{D6FA4CF5-A7B3-4AF3-B4EE-0A3C4B36EA53}" type="presParOf" srcId="{9522D8A7-053E-4BB1-BC8C-02BC0FF4EC4A}" destId="{E83D17CF-E4D3-4076-9CCD-9AEE917F0727}" srcOrd="5" destOrd="0" presId="urn:microsoft.com/office/officeart/2005/8/layout/vList2"/>
    <dgm:cxn modelId="{19466353-5443-4EC4-AED0-034CBFD81A21}" type="presParOf" srcId="{9522D8A7-053E-4BB1-BC8C-02BC0FF4EC4A}" destId="{6A6E438A-92F6-4FF5-ACCB-83D28585AC9E}" srcOrd="6" destOrd="0" presId="urn:microsoft.com/office/officeart/2005/8/layout/vList2"/>
    <dgm:cxn modelId="{4812ED48-DD6B-411C-9583-FC3DF9BF0CE7}" type="presParOf" srcId="{9522D8A7-053E-4BB1-BC8C-02BC0FF4EC4A}" destId="{19A46A55-592C-4C7A-9A49-247DE7CE282F}" srcOrd="7" destOrd="0" presId="urn:microsoft.com/office/officeart/2005/8/layout/vList2"/>
    <dgm:cxn modelId="{0A29A6CE-00B7-4962-9551-580BE95A80F7}" type="presParOf" srcId="{9522D8A7-053E-4BB1-BC8C-02BC0FF4EC4A}" destId="{E72478A9-5904-4AC9-9926-0DC79EF78C3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03A17-1CCB-4151-AA55-0BFE269D172F}">
      <dsp:nvSpPr>
        <dsp:cNvPr id="0" name=""/>
        <dsp:cNvSpPr/>
      </dsp:nvSpPr>
      <dsp:spPr>
        <a:xfrm>
          <a:off x="0" y="274222"/>
          <a:ext cx="5715917" cy="16583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In traditional banks, customers are expected to visit the bank to perform various financial transactions and day-to-day banking needs. In these post-pandemic days of inflation, there is a strong need to reduce costs in all possible ways. </a:t>
          </a:r>
          <a:endParaRPr lang="en-US" sz="1700" kern="1200"/>
        </a:p>
      </dsp:txBody>
      <dsp:txXfrm>
        <a:off x="80953" y="355175"/>
        <a:ext cx="5554011" cy="1496422"/>
      </dsp:txXfrm>
    </dsp:sp>
    <dsp:sp modelId="{9C20805D-C7E4-4599-B72C-241A47B4B144}">
      <dsp:nvSpPr>
        <dsp:cNvPr id="0" name=""/>
        <dsp:cNvSpPr/>
      </dsp:nvSpPr>
      <dsp:spPr>
        <a:xfrm>
          <a:off x="0" y="1981511"/>
          <a:ext cx="5715917" cy="16583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Also, in the traditional banking system, there would be multiple accounts to maintain and track every financial request such as loans, forex cards, and investments. Through our digital banking system, we aim to provide the customers with a one-stop solution for all their banking needs from the comfort of their homes from anywhere and anytime. </a:t>
          </a:r>
          <a:endParaRPr lang="en-US" sz="1700" kern="1200"/>
        </a:p>
      </dsp:txBody>
      <dsp:txXfrm>
        <a:off x="80953" y="2062464"/>
        <a:ext cx="5554011" cy="14964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0DF44-816A-4AC3-B6D1-8CE61CAA574D}">
      <dsp:nvSpPr>
        <dsp:cNvPr id="0" name=""/>
        <dsp:cNvSpPr/>
      </dsp:nvSpPr>
      <dsp:spPr>
        <a:xfrm>
          <a:off x="0" y="700590"/>
          <a:ext cx="681158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Created all tables </a:t>
          </a:r>
        </a:p>
      </dsp:txBody>
      <dsp:txXfrm>
        <a:off x="20561" y="721151"/>
        <a:ext cx="6770458" cy="380078"/>
      </dsp:txXfrm>
    </dsp:sp>
    <dsp:sp modelId="{13B145E2-9EB0-4E34-8096-DE98810F9352}">
      <dsp:nvSpPr>
        <dsp:cNvPr id="0" name=""/>
        <dsp:cNvSpPr/>
      </dsp:nvSpPr>
      <dsp:spPr>
        <a:xfrm>
          <a:off x="0" y="1173630"/>
          <a:ext cx="681158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Added column level and table level constraints (4)</a:t>
          </a:r>
        </a:p>
      </dsp:txBody>
      <dsp:txXfrm>
        <a:off x="20561" y="1194191"/>
        <a:ext cx="6770458" cy="380078"/>
      </dsp:txXfrm>
    </dsp:sp>
    <dsp:sp modelId="{98C8AB90-4909-427E-899A-398D9F584155}">
      <dsp:nvSpPr>
        <dsp:cNvPr id="0" name=""/>
        <dsp:cNvSpPr/>
      </dsp:nvSpPr>
      <dsp:spPr>
        <a:xfrm>
          <a:off x="0" y="1646670"/>
          <a:ext cx="681158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Added data encryption for SSN and password</a:t>
          </a:r>
        </a:p>
      </dsp:txBody>
      <dsp:txXfrm>
        <a:off x="20561" y="1667231"/>
        <a:ext cx="6770458" cy="380078"/>
      </dsp:txXfrm>
    </dsp:sp>
    <dsp:sp modelId="{BCA7C147-AB0D-4B00-B11B-A17D5F31D0AA}">
      <dsp:nvSpPr>
        <dsp:cNvPr id="0" name=""/>
        <dsp:cNvSpPr/>
      </dsp:nvSpPr>
      <dsp:spPr>
        <a:xfrm>
          <a:off x="0" y="2119710"/>
          <a:ext cx="681158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Created 9 different triggers.</a:t>
          </a:r>
        </a:p>
      </dsp:txBody>
      <dsp:txXfrm>
        <a:off x="20561" y="2140271"/>
        <a:ext cx="6770458" cy="380078"/>
      </dsp:txXfrm>
    </dsp:sp>
    <dsp:sp modelId="{2F2FFE34-DF31-44C7-8BF6-788C5D7F848A}">
      <dsp:nvSpPr>
        <dsp:cNvPr id="0" name=""/>
        <dsp:cNvSpPr/>
      </dsp:nvSpPr>
      <dsp:spPr>
        <a:xfrm>
          <a:off x="0" y="2592750"/>
          <a:ext cx="681158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Created 15 different stored procedures</a:t>
          </a:r>
        </a:p>
      </dsp:txBody>
      <dsp:txXfrm>
        <a:off x="20561" y="2613311"/>
        <a:ext cx="6770458" cy="380078"/>
      </dsp:txXfrm>
    </dsp:sp>
    <dsp:sp modelId="{90AC0159-2EE9-4C63-90CD-D9E8DC66D9B8}">
      <dsp:nvSpPr>
        <dsp:cNvPr id="0" name=""/>
        <dsp:cNvSpPr/>
      </dsp:nvSpPr>
      <dsp:spPr>
        <a:xfrm>
          <a:off x="0" y="3065790"/>
          <a:ext cx="681158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Inserted data into the DB using INSERT queries and stored procedures </a:t>
          </a:r>
        </a:p>
      </dsp:txBody>
      <dsp:txXfrm>
        <a:off x="20561" y="3086351"/>
        <a:ext cx="6770458" cy="380078"/>
      </dsp:txXfrm>
    </dsp:sp>
    <dsp:sp modelId="{CE1EFA2C-E2B8-4A2F-8EB0-95D873A9B8C6}">
      <dsp:nvSpPr>
        <dsp:cNvPr id="0" name=""/>
        <dsp:cNvSpPr/>
      </dsp:nvSpPr>
      <dsp:spPr>
        <a:xfrm>
          <a:off x="0" y="3538830"/>
          <a:ext cx="681158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Created views for both admin and customers</a:t>
          </a:r>
        </a:p>
      </dsp:txBody>
      <dsp:txXfrm>
        <a:off x="20561" y="3559391"/>
        <a:ext cx="6770458" cy="380078"/>
      </dsp:txXfrm>
    </dsp:sp>
    <dsp:sp modelId="{7FD7C658-074D-4591-B2C5-7C763AB26E46}">
      <dsp:nvSpPr>
        <dsp:cNvPr id="0" name=""/>
        <dsp:cNvSpPr/>
      </dsp:nvSpPr>
      <dsp:spPr>
        <a:xfrm>
          <a:off x="0" y="4011870"/>
          <a:ext cx="681158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Exported the data into Tableau for data visualization </a:t>
          </a:r>
        </a:p>
      </dsp:txBody>
      <dsp:txXfrm>
        <a:off x="20561" y="4032431"/>
        <a:ext cx="6770458" cy="380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CB85F-B472-46F9-90F7-0A469C073005}">
      <dsp:nvSpPr>
        <dsp:cNvPr id="0" name=""/>
        <dsp:cNvSpPr/>
      </dsp:nvSpPr>
      <dsp:spPr>
        <a:xfrm>
          <a:off x="2195910" y="1314331"/>
          <a:ext cx="474401" cy="91440"/>
        </a:xfrm>
        <a:custGeom>
          <a:avLst/>
          <a:gdLst/>
          <a:ahLst/>
          <a:cxnLst/>
          <a:rect l="0" t="0" r="0" b="0"/>
          <a:pathLst>
            <a:path>
              <a:moveTo>
                <a:pt x="0" y="45720"/>
              </a:moveTo>
              <a:lnTo>
                <a:pt x="474401"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0486" y="1357526"/>
        <a:ext cx="25250" cy="5050"/>
      </dsp:txXfrm>
    </dsp:sp>
    <dsp:sp modelId="{F287280D-0664-4795-9657-4EF2E2BA5907}">
      <dsp:nvSpPr>
        <dsp:cNvPr id="0" name=""/>
        <dsp:cNvSpPr/>
      </dsp:nvSpPr>
      <dsp:spPr>
        <a:xfrm>
          <a:off x="2049" y="701353"/>
          <a:ext cx="2195660" cy="1317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589" tIns="112934" rIns="107589" bIns="112934" numCol="1" spcCol="1270" anchor="ctr" anchorCtr="0">
          <a:noAutofit/>
        </a:bodyPr>
        <a:lstStyle/>
        <a:p>
          <a:pPr marL="0" lvl="0" indent="0" algn="ctr" defTabSz="711200">
            <a:lnSpc>
              <a:spcPct val="90000"/>
            </a:lnSpc>
            <a:spcBef>
              <a:spcPct val="0"/>
            </a:spcBef>
            <a:spcAft>
              <a:spcPct val="35000"/>
            </a:spcAft>
            <a:buNone/>
          </a:pPr>
          <a:r>
            <a:rPr lang="en-US" sz="1600" kern="1200"/>
            <a:t>Customer can open a bank account</a:t>
          </a:r>
        </a:p>
      </dsp:txBody>
      <dsp:txXfrm>
        <a:off x="2049" y="701353"/>
        <a:ext cx="2195660" cy="1317396"/>
      </dsp:txXfrm>
    </dsp:sp>
    <dsp:sp modelId="{F2992927-C97B-4548-B81B-D12ACCA6846E}">
      <dsp:nvSpPr>
        <dsp:cNvPr id="0" name=""/>
        <dsp:cNvSpPr/>
      </dsp:nvSpPr>
      <dsp:spPr>
        <a:xfrm>
          <a:off x="4896573" y="1314331"/>
          <a:ext cx="474401" cy="91440"/>
        </a:xfrm>
        <a:custGeom>
          <a:avLst/>
          <a:gdLst/>
          <a:ahLst/>
          <a:cxnLst/>
          <a:rect l="0" t="0" r="0" b="0"/>
          <a:pathLst>
            <a:path>
              <a:moveTo>
                <a:pt x="0" y="45720"/>
              </a:moveTo>
              <a:lnTo>
                <a:pt x="474401"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1148" y="1357526"/>
        <a:ext cx="25250" cy="5050"/>
      </dsp:txXfrm>
    </dsp:sp>
    <dsp:sp modelId="{B24FA566-7913-465C-B573-71E848B8FBE4}">
      <dsp:nvSpPr>
        <dsp:cNvPr id="0" name=""/>
        <dsp:cNvSpPr/>
      </dsp:nvSpPr>
      <dsp:spPr>
        <a:xfrm>
          <a:off x="2702712" y="701353"/>
          <a:ext cx="2195660" cy="1317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589" tIns="112934" rIns="107589" bIns="112934" numCol="1" spcCol="1270" anchor="ctr" anchorCtr="0">
          <a:noAutofit/>
        </a:bodyPr>
        <a:lstStyle/>
        <a:p>
          <a:pPr marL="0" lvl="0" indent="0" algn="ctr" defTabSz="711200">
            <a:lnSpc>
              <a:spcPct val="90000"/>
            </a:lnSpc>
            <a:spcBef>
              <a:spcPct val="0"/>
            </a:spcBef>
            <a:spcAft>
              <a:spcPct val="35000"/>
            </a:spcAft>
            <a:buNone/>
          </a:pPr>
          <a:r>
            <a:rPr lang="en-US" sz="1600" kern="1200"/>
            <a:t>Customers can deposit money, add beneficiaries, and transfer money</a:t>
          </a:r>
        </a:p>
      </dsp:txBody>
      <dsp:txXfrm>
        <a:off x="2702712" y="701353"/>
        <a:ext cx="2195660" cy="1317396"/>
      </dsp:txXfrm>
    </dsp:sp>
    <dsp:sp modelId="{25ABDEE0-3A21-4AF7-8030-1C11E4C4D22F}">
      <dsp:nvSpPr>
        <dsp:cNvPr id="0" name=""/>
        <dsp:cNvSpPr/>
      </dsp:nvSpPr>
      <dsp:spPr>
        <a:xfrm>
          <a:off x="7597235" y="1314331"/>
          <a:ext cx="474401" cy="91440"/>
        </a:xfrm>
        <a:custGeom>
          <a:avLst/>
          <a:gdLst/>
          <a:ahLst/>
          <a:cxnLst/>
          <a:rect l="0" t="0" r="0" b="0"/>
          <a:pathLst>
            <a:path>
              <a:moveTo>
                <a:pt x="0" y="45720"/>
              </a:moveTo>
              <a:lnTo>
                <a:pt x="474401"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21811" y="1357526"/>
        <a:ext cx="25250" cy="5050"/>
      </dsp:txXfrm>
    </dsp:sp>
    <dsp:sp modelId="{E421FDCF-011B-4EDF-80D3-30188193401B}">
      <dsp:nvSpPr>
        <dsp:cNvPr id="0" name=""/>
        <dsp:cNvSpPr/>
      </dsp:nvSpPr>
      <dsp:spPr>
        <a:xfrm>
          <a:off x="5403374" y="701353"/>
          <a:ext cx="2195660" cy="1317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589" tIns="112934" rIns="107589" bIns="112934" numCol="1" spcCol="1270" anchor="ctr" anchorCtr="0">
          <a:noAutofit/>
        </a:bodyPr>
        <a:lstStyle/>
        <a:p>
          <a:pPr marL="0" lvl="0" indent="0" algn="ctr" defTabSz="711200">
            <a:lnSpc>
              <a:spcPct val="90000"/>
            </a:lnSpc>
            <a:spcBef>
              <a:spcPct val="0"/>
            </a:spcBef>
            <a:spcAft>
              <a:spcPct val="35000"/>
            </a:spcAft>
            <a:buNone/>
          </a:pPr>
          <a:r>
            <a:rPr lang="en-US" sz="1600" kern="1200" dirty="0"/>
            <a:t>Customers can request forex cards </a:t>
          </a:r>
        </a:p>
      </dsp:txBody>
      <dsp:txXfrm>
        <a:off x="5403374" y="701353"/>
        <a:ext cx="2195660" cy="1317396"/>
      </dsp:txXfrm>
    </dsp:sp>
    <dsp:sp modelId="{3FDAE33B-2BAC-46E0-9848-C7E0EE2E7019}">
      <dsp:nvSpPr>
        <dsp:cNvPr id="0" name=""/>
        <dsp:cNvSpPr/>
      </dsp:nvSpPr>
      <dsp:spPr>
        <a:xfrm>
          <a:off x="1099880" y="2016950"/>
          <a:ext cx="8101987" cy="474401"/>
        </a:xfrm>
        <a:custGeom>
          <a:avLst/>
          <a:gdLst/>
          <a:ahLst/>
          <a:cxnLst/>
          <a:rect l="0" t="0" r="0" b="0"/>
          <a:pathLst>
            <a:path>
              <a:moveTo>
                <a:pt x="8101987" y="0"/>
              </a:moveTo>
              <a:lnTo>
                <a:pt x="8101987" y="254300"/>
              </a:lnTo>
              <a:lnTo>
                <a:pt x="0" y="254300"/>
              </a:lnTo>
              <a:lnTo>
                <a:pt x="0" y="474401"/>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47931" y="2251625"/>
        <a:ext cx="405885" cy="5050"/>
      </dsp:txXfrm>
    </dsp:sp>
    <dsp:sp modelId="{D702586C-11F0-4ADC-A062-EF69AB6258EA}">
      <dsp:nvSpPr>
        <dsp:cNvPr id="0" name=""/>
        <dsp:cNvSpPr/>
      </dsp:nvSpPr>
      <dsp:spPr>
        <a:xfrm>
          <a:off x="8104037" y="701353"/>
          <a:ext cx="2195660" cy="1317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589" tIns="112934" rIns="107589" bIns="112934" numCol="1" spcCol="1270" anchor="ctr" anchorCtr="0">
          <a:noAutofit/>
        </a:bodyPr>
        <a:lstStyle/>
        <a:p>
          <a:pPr marL="0" lvl="0" indent="0" algn="ctr" defTabSz="711200">
            <a:lnSpc>
              <a:spcPct val="90000"/>
            </a:lnSpc>
            <a:spcBef>
              <a:spcPct val="0"/>
            </a:spcBef>
            <a:spcAft>
              <a:spcPct val="35000"/>
            </a:spcAft>
            <a:buNone/>
          </a:pPr>
          <a:r>
            <a:rPr lang="en-US" sz="1600" kern="1200"/>
            <a:t>Customers can apply for loans and repay their monthly installments </a:t>
          </a:r>
        </a:p>
      </dsp:txBody>
      <dsp:txXfrm>
        <a:off x="8104037" y="701353"/>
        <a:ext cx="2195660" cy="1317396"/>
      </dsp:txXfrm>
    </dsp:sp>
    <dsp:sp modelId="{F1D9FC04-B435-4BA0-A3F0-067A5677FCCF}">
      <dsp:nvSpPr>
        <dsp:cNvPr id="0" name=""/>
        <dsp:cNvSpPr/>
      </dsp:nvSpPr>
      <dsp:spPr>
        <a:xfrm>
          <a:off x="2195910" y="3136730"/>
          <a:ext cx="474401" cy="91440"/>
        </a:xfrm>
        <a:custGeom>
          <a:avLst/>
          <a:gdLst/>
          <a:ahLst/>
          <a:cxnLst/>
          <a:rect l="0" t="0" r="0" b="0"/>
          <a:pathLst>
            <a:path>
              <a:moveTo>
                <a:pt x="0" y="45720"/>
              </a:moveTo>
              <a:lnTo>
                <a:pt x="474401"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0486" y="3179925"/>
        <a:ext cx="25250" cy="5050"/>
      </dsp:txXfrm>
    </dsp:sp>
    <dsp:sp modelId="{1819258F-1649-4ADC-B7EA-063A138E80EA}">
      <dsp:nvSpPr>
        <dsp:cNvPr id="0" name=""/>
        <dsp:cNvSpPr/>
      </dsp:nvSpPr>
      <dsp:spPr>
        <a:xfrm>
          <a:off x="2049" y="2523751"/>
          <a:ext cx="2195660" cy="1317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589" tIns="112934" rIns="107589" bIns="112934" numCol="1" spcCol="1270" anchor="ctr" anchorCtr="0">
          <a:noAutofit/>
        </a:bodyPr>
        <a:lstStyle/>
        <a:p>
          <a:pPr marL="0" lvl="0" indent="0" algn="ctr" defTabSz="711200">
            <a:lnSpc>
              <a:spcPct val="90000"/>
            </a:lnSpc>
            <a:spcBef>
              <a:spcPct val="0"/>
            </a:spcBef>
            <a:spcAft>
              <a:spcPct val="35000"/>
            </a:spcAft>
            <a:buNone/>
          </a:pPr>
          <a:r>
            <a:rPr lang="en-US" sz="1600" kern="1200"/>
            <a:t>Customers can build their investment portfolio by investing in stocks, bonds, and commodities</a:t>
          </a:r>
        </a:p>
      </dsp:txBody>
      <dsp:txXfrm>
        <a:off x="2049" y="2523751"/>
        <a:ext cx="2195660" cy="1317396"/>
      </dsp:txXfrm>
    </dsp:sp>
    <dsp:sp modelId="{70E3ED82-8E26-46B9-A87B-22A7C13CB4E4}">
      <dsp:nvSpPr>
        <dsp:cNvPr id="0" name=""/>
        <dsp:cNvSpPr/>
      </dsp:nvSpPr>
      <dsp:spPr>
        <a:xfrm>
          <a:off x="4896573" y="3136730"/>
          <a:ext cx="474401" cy="91440"/>
        </a:xfrm>
        <a:custGeom>
          <a:avLst/>
          <a:gdLst/>
          <a:ahLst/>
          <a:cxnLst/>
          <a:rect l="0" t="0" r="0" b="0"/>
          <a:pathLst>
            <a:path>
              <a:moveTo>
                <a:pt x="0" y="45720"/>
              </a:moveTo>
              <a:lnTo>
                <a:pt x="474401"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21148" y="3179925"/>
        <a:ext cx="25250" cy="5050"/>
      </dsp:txXfrm>
    </dsp:sp>
    <dsp:sp modelId="{52E14813-33C6-4B93-911D-7196C6D34A36}">
      <dsp:nvSpPr>
        <dsp:cNvPr id="0" name=""/>
        <dsp:cNvSpPr/>
      </dsp:nvSpPr>
      <dsp:spPr>
        <a:xfrm>
          <a:off x="2702712" y="2523751"/>
          <a:ext cx="2195660" cy="1317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589" tIns="112934" rIns="107589" bIns="112934" numCol="1" spcCol="1270" anchor="ctr" anchorCtr="0">
          <a:noAutofit/>
        </a:bodyPr>
        <a:lstStyle/>
        <a:p>
          <a:pPr marL="0" lvl="0" indent="0" algn="ctr" defTabSz="711200">
            <a:lnSpc>
              <a:spcPct val="90000"/>
            </a:lnSpc>
            <a:spcBef>
              <a:spcPct val="0"/>
            </a:spcBef>
            <a:spcAft>
              <a:spcPct val="35000"/>
            </a:spcAft>
            <a:buNone/>
          </a:pPr>
          <a:r>
            <a:rPr lang="en-US" sz="1600" kern="1200" dirty="0"/>
            <a:t>Admins can create accounts for customer</a:t>
          </a:r>
        </a:p>
      </dsp:txBody>
      <dsp:txXfrm>
        <a:off x="2702712" y="2523751"/>
        <a:ext cx="2195660" cy="1317396"/>
      </dsp:txXfrm>
    </dsp:sp>
    <dsp:sp modelId="{6304D9D1-A56B-41A4-8079-E97213461CF8}">
      <dsp:nvSpPr>
        <dsp:cNvPr id="0" name=""/>
        <dsp:cNvSpPr/>
      </dsp:nvSpPr>
      <dsp:spPr>
        <a:xfrm>
          <a:off x="7597235" y="3136730"/>
          <a:ext cx="474401" cy="91440"/>
        </a:xfrm>
        <a:custGeom>
          <a:avLst/>
          <a:gdLst/>
          <a:ahLst/>
          <a:cxnLst/>
          <a:rect l="0" t="0" r="0" b="0"/>
          <a:pathLst>
            <a:path>
              <a:moveTo>
                <a:pt x="0" y="45720"/>
              </a:moveTo>
              <a:lnTo>
                <a:pt x="474401"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21811" y="3179925"/>
        <a:ext cx="25250" cy="5050"/>
      </dsp:txXfrm>
    </dsp:sp>
    <dsp:sp modelId="{D31BD9EC-DDC7-496E-A542-7CC66902AE65}">
      <dsp:nvSpPr>
        <dsp:cNvPr id="0" name=""/>
        <dsp:cNvSpPr/>
      </dsp:nvSpPr>
      <dsp:spPr>
        <a:xfrm>
          <a:off x="5403374" y="2523751"/>
          <a:ext cx="2195660" cy="1317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589" tIns="112934" rIns="107589" bIns="112934" numCol="1" spcCol="1270" anchor="ctr" anchorCtr="0">
          <a:noAutofit/>
        </a:bodyPr>
        <a:lstStyle/>
        <a:p>
          <a:pPr marL="0" lvl="0" indent="0" algn="ctr" defTabSz="711200">
            <a:lnSpc>
              <a:spcPct val="90000"/>
            </a:lnSpc>
            <a:spcBef>
              <a:spcPct val="0"/>
            </a:spcBef>
            <a:spcAft>
              <a:spcPct val="35000"/>
            </a:spcAft>
            <a:buNone/>
          </a:pPr>
          <a:r>
            <a:rPr lang="en-US" sz="1600" kern="1200"/>
            <a:t>Admins can approve all the requests, such as – cashier requests, loans, and forex requests</a:t>
          </a:r>
        </a:p>
      </dsp:txBody>
      <dsp:txXfrm>
        <a:off x="5403374" y="2523751"/>
        <a:ext cx="2195660" cy="1317396"/>
      </dsp:txXfrm>
    </dsp:sp>
    <dsp:sp modelId="{92D0A96D-D8C7-4BBA-9781-255688029D1C}">
      <dsp:nvSpPr>
        <dsp:cNvPr id="0" name=""/>
        <dsp:cNvSpPr/>
      </dsp:nvSpPr>
      <dsp:spPr>
        <a:xfrm>
          <a:off x="8104037" y="2523751"/>
          <a:ext cx="2195660" cy="1317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589" tIns="112934" rIns="107589" bIns="112934" numCol="1" spcCol="1270" anchor="ctr" anchorCtr="0">
          <a:noAutofit/>
        </a:bodyPr>
        <a:lstStyle/>
        <a:p>
          <a:pPr marL="0" lvl="0" indent="0" algn="ctr" defTabSz="711200">
            <a:lnSpc>
              <a:spcPct val="90000"/>
            </a:lnSpc>
            <a:spcBef>
              <a:spcPct val="0"/>
            </a:spcBef>
            <a:spcAft>
              <a:spcPct val="35000"/>
            </a:spcAft>
            <a:buNone/>
          </a:pPr>
          <a:r>
            <a:rPr lang="en-US" sz="1600" kern="1200"/>
            <a:t>Admin can also update the prices of bonds, stocks, and commodities</a:t>
          </a:r>
        </a:p>
      </dsp:txBody>
      <dsp:txXfrm>
        <a:off x="8104037" y="2523751"/>
        <a:ext cx="2195660" cy="1317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19C44-EA64-41AB-ABF9-5A7D81DCE5CA}">
      <dsp:nvSpPr>
        <dsp:cNvPr id="0" name=""/>
        <dsp:cNvSpPr/>
      </dsp:nvSpPr>
      <dsp:spPr>
        <a:xfrm>
          <a:off x="0" y="709639"/>
          <a:ext cx="5529409" cy="131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1469E5-CDD0-4D9C-BC17-3B1E57B51A08}">
      <dsp:nvSpPr>
        <dsp:cNvPr id="0" name=""/>
        <dsp:cNvSpPr/>
      </dsp:nvSpPr>
      <dsp:spPr>
        <a:xfrm>
          <a:off x="396306" y="1004413"/>
          <a:ext cx="720557" cy="7205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E7B502-9B79-4560-BE46-7B79C9D8033B}">
      <dsp:nvSpPr>
        <dsp:cNvPr id="0" name=""/>
        <dsp:cNvSpPr/>
      </dsp:nvSpPr>
      <dsp:spPr>
        <a:xfrm>
          <a:off x="1513170" y="709639"/>
          <a:ext cx="4016238" cy="1310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53" tIns="138653" rIns="138653" bIns="13865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latin typeface="Consolas" panose="020B0609020204030204" pitchFamily="49" charset="0"/>
            </a:rPr>
            <a:t>To check if the beneficiary account exists in the database</a:t>
          </a:r>
          <a:endParaRPr lang="en-US" sz="1900" kern="1200" dirty="0">
            <a:solidFill>
              <a:schemeClr val="tx1"/>
            </a:solidFill>
          </a:endParaRPr>
        </a:p>
      </dsp:txBody>
      <dsp:txXfrm>
        <a:off x="1513170" y="709639"/>
        <a:ext cx="4016238" cy="1310104"/>
      </dsp:txXfrm>
    </dsp:sp>
    <dsp:sp modelId="{277B6717-062D-4E46-AC9A-B8863A4E96FA}">
      <dsp:nvSpPr>
        <dsp:cNvPr id="0" name=""/>
        <dsp:cNvSpPr/>
      </dsp:nvSpPr>
      <dsp:spPr>
        <a:xfrm>
          <a:off x="0" y="2347270"/>
          <a:ext cx="5529409" cy="13101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182FA-86B8-4BBD-ABA4-A7993A69CF74}">
      <dsp:nvSpPr>
        <dsp:cNvPr id="0" name=""/>
        <dsp:cNvSpPr/>
      </dsp:nvSpPr>
      <dsp:spPr>
        <a:xfrm>
          <a:off x="396306" y="2642044"/>
          <a:ext cx="720557" cy="7205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DBEFAE-1AC2-4E2C-9A0C-2FC81045AD56}">
      <dsp:nvSpPr>
        <dsp:cNvPr id="0" name=""/>
        <dsp:cNvSpPr/>
      </dsp:nvSpPr>
      <dsp:spPr>
        <a:xfrm>
          <a:off x="1513170" y="2328837"/>
          <a:ext cx="4016238" cy="1310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53" tIns="138653" rIns="138653" bIns="13865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latin typeface="Consolas" panose="020B0609020204030204" pitchFamily="49" charset="0"/>
            </a:rPr>
            <a:t>Constraint to prevent multiple loan requests being made by the same customer</a:t>
          </a:r>
          <a:endParaRPr lang="en-US" sz="1900" kern="1200" dirty="0">
            <a:solidFill>
              <a:schemeClr val="tx1"/>
            </a:solidFill>
          </a:endParaRPr>
        </a:p>
      </dsp:txBody>
      <dsp:txXfrm>
        <a:off x="1513170" y="2328837"/>
        <a:ext cx="4016238" cy="13101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C49F6-AA35-403B-88C8-57E1BDDD8E14}">
      <dsp:nvSpPr>
        <dsp:cNvPr id="0" name=""/>
        <dsp:cNvSpPr/>
      </dsp:nvSpPr>
      <dsp:spPr>
        <a:xfrm>
          <a:off x="0" y="8751"/>
          <a:ext cx="7729728"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To update the current commodity price in the portfolio</a:t>
          </a:r>
        </a:p>
      </dsp:txBody>
      <dsp:txXfrm>
        <a:off x="27415" y="36166"/>
        <a:ext cx="7674898" cy="506769"/>
      </dsp:txXfrm>
    </dsp:sp>
    <dsp:sp modelId="{08DF1541-2999-4392-87AC-15A8844775C5}">
      <dsp:nvSpPr>
        <dsp:cNvPr id="0" name=""/>
        <dsp:cNvSpPr/>
      </dsp:nvSpPr>
      <dsp:spPr>
        <a:xfrm>
          <a:off x="0" y="639471"/>
          <a:ext cx="7729728"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To update the current bonds price in the portfolio</a:t>
          </a:r>
        </a:p>
      </dsp:txBody>
      <dsp:txXfrm>
        <a:off x="27415" y="666886"/>
        <a:ext cx="7674898" cy="506769"/>
      </dsp:txXfrm>
    </dsp:sp>
    <dsp:sp modelId="{88E371AC-B3A4-4241-B260-9CFD921C8F7D}">
      <dsp:nvSpPr>
        <dsp:cNvPr id="0" name=""/>
        <dsp:cNvSpPr/>
      </dsp:nvSpPr>
      <dsp:spPr>
        <a:xfrm>
          <a:off x="0" y="1270191"/>
          <a:ext cx="7729728"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To update the current stock price in the portfolio</a:t>
          </a:r>
        </a:p>
      </dsp:txBody>
      <dsp:txXfrm>
        <a:off x="27415" y="1297606"/>
        <a:ext cx="7674898" cy="506769"/>
      </dsp:txXfrm>
    </dsp:sp>
    <dsp:sp modelId="{C5DD231F-2956-44CB-9287-DAB2D67EC02A}">
      <dsp:nvSpPr>
        <dsp:cNvPr id="0" name=""/>
        <dsp:cNvSpPr/>
      </dsp:nvSpPr>
      <dsp:spPr>
        <a:xfrm>
          <a:off x="0" y="1900911"/>
          <a:ext cx="7729728"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To disburse loan amount upon approval</a:t>
          </a:r>
        </a:p>
      </dsp:txBody>
      <dsp:txXfrm>
        <a:off x="27415" y="1928326"/>
        <a:ext cx="7674898" cy="506769"/>
      </dsp:txXfrm>
    </dsp:sp>
    <dsp:sp modelId="{9E850B6E-4DF1-4B0B-9303-EF02F3DEF41E}">
      <dsp:nvSpPr>
        <dsp:cNvPr id="0" name=""/>
        <dsp:cNvSpPr/>
      </dsp:nvSpPr>
      <dsp:spPr>
        <a:xfrm>
          <a:off x="0" y="2531631"/>
          <a:ext cx="7729728"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To validate input parameters in the customer table</a:t>
          </a:r>
        </a:p>
      </dsp:txBody>
      <dsp:txXfrm>
        <a:off x="27415" y="2559046"/>
        <a:ext cx="7674898" cy="5067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F990E-DF69-4CC6-8C6E-D55CE1F4C0CA}">
      <dsp:nvSpPr>
        <dsp:cNvPr id="0" name=""/>
        <dsp:cNvSpPr/>
      </dsp:nvSpPr>
      <dsp:spPr>
        <a:xfrm>
          <a:off x="0" y="19085"/>
          <a:ext cx="8125098" cy="6563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To execute buy or sell of commodity stocks or bonds. It checks if the person executing the trade has the required balance while buying an investment instrument</a:t>
          </a:r>
        </a:p>
      </dsp:txBody>
      <dsp:txXfrm>
        <a:off x="32041" y="51126"/>
        <a:ext cx="8061016" cy="592288"/>
      </dsp:txXfrm>
    </dsp:sp>
    <dsp:sp modelId="{5E1C924E-CF27-4CF0-90C5-DE2746D33749}">
      <dsp:nvSpPr>
        <dsp:cNvPr id="0" name=""/>
        <dsp:cNvSpPr/>
      </dsp:nvSpPr>
      <dsp:spPr>
        <a:xfrm>
          <a:off x="0" y="724415"/>
          <a:ext cx="8125098" cy="6563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To check the eligibility status and approve forex requests</a:t>
          </a:r>
        </a:p>
      </dsp:txBody>
      <dsp:txXfrm>
        <a:off x="32041" y="756456"/>
        <a:ext cx="8061016" cy="592288"/>
      </dsp:txXfrm>
    </dsp:sp>
    <dsp:sp modelId="{907CBE4C-1219-4DB6-898A-A666A5907048}">
      <dsp:nvSpPr>
        <dsp:cNvPr id="0" name=""/>
        <dsp:cNvSpPr/>
      </dsp:nvSpPr>
      <dsp:spPr>
        <a:xfrm>
          <a:off x="0" y="1429745"/>
          <a:ext cx="8125098" cy="6563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Stored procedures for inserting and updating stocks, bonds, and commodities</a:t>
          </a:r>
        </a:p>
      </dsp:txBody>
      <dsp:txXfrm>
        <a:off x="32041" y="1461786"/>
        <a:ext cx="8061016" cy="592288"/>
      </dsp:txXfrm>
    </dsp:sp>
    <dsp:sp modelId="{6A6E438A-92F6-4FF5-ACCB-83D28585AC9E}">
      <dsp:nvSpPr>
        <dsp:cNvPr id="0" name=""/>
        <dsp:cNvSpPr/>
      </dsp:nvSpPr>
      <dsp:spPr>
        <a:xfrm>
          <a:off x="0" y="2135075"/>
          <a:ext cx="8125098" cy="6563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To add beneficiary and transfer money</a:t>
          </a:r>
        </a:p>
      </dsp:txBody>
      <dsp:txXfrm>
        <a:off x="32041" y="2167116"/>
        <a:ext cx="8061016" cy="592288"/>
      </dsp:txXfrm>
    </dsp:sp>
    <dsp:sp modelId="{E72478A9-5904-4AC9-9926-0DC79EF78C3C}">
      <dsp:nvSpPr>
        <dsp:cNvPr id="0" name=""/>
        <dsp:cNvSpPr/>
      </dsp:nvSpPr>
      <dsp:spPr>
        <a:xfrm>
          <a:off x="0" y="2840405"/>
          <a:ext cx="8125098" cy="6563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To approve loan requests and the status of a loan </a:t>
          </a:r>
        </a:p>
      </dsp:txBody>
      <dsp:txXfrm>
        <a:off x="32041" y="2872446"/>
        <a:ext cx="8061016" cy="5922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06-Aug-22</a:t>
            </a:fld>
            <a:endParaRPr lang="en-US" dirty="0"/>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06-Aug-22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20</a:t>
            </a:fld>
            <a:endParaRPr lang="en-US" dirty="0"/>
          </a:p>
        </p:txBody>
      </p:sp>
    </p:spTree>
    <p:extLst>
      <p:ext uri="{BB962C8B-B14F-4D97-AF65-F5344CB8AC3E}">
        <p14:creationId xmlns:p14="http://schemas.microsoft.com/office/powerpoint/2010/main" val="3050018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06-Aug-22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06-Aug-22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06-Aug-22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06-Aug-22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06-Aug-22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06-Aug-22</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06-Aug-22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06-Aug-22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06-Aug-22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06-Aug-22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06-Aug-22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06-Aug-22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cdto.wiki/%D0%A4%D0%B8%D0%BD%D0%B0%D0%BD%D1%81%D0%BE%D0%B2%D1%8B%D0%B5_%D1%82%D0%B5%D1%85%D0%BD%D0%BE%D0%BB%D0%BE%D0%B3%D0%B8%D0%B8_(FinTech)/%D0%A6%D0%B8%D1%84%D1%80%D0%BE%D0%B2%D0%BE%D0%B9_%D0%B1%D0%B0%D0%BD%D0%BA%D0%B8%D0%BD%D0%B3"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219200" y="315057"/>
            <a:ext cx="2926080" cy="599343"/>
          </a:xfrm>
          <a:noFill/>
          <a:ln>
            <a:solidFill>
              <a:schemeClr val="tx1"/>
            </a:solidFill>
          </a:ln>
          <a:effectLst>
            <a:glow rad="152400">
              <a:schemeClr val="tx1">
                <a:alpha val="13000"/>
              </a:schemeClr>
            </a:glow>
          </a:effectLst>
        </p:spPr>
        <p:txBody>
          <a:bodyPr>
            <a:normAutofit fontScale="90000"/>
          </a:bodyPr>
          <a:lstStyle/>
          <a:p>
            <a:br>
              <a:rPr lang="en-US" sz="3000" dirty="0">
                <a:solidFill>
                  <a:schemeClr val="tx1"/>
                </a:solidFill>
              </a:rPr>
            </a:br>
            <a:r>
              <a:rPr lang="en-US" sz="3000" dirty="0">
                <a:solidFill>
                  <a:schemeClr val="tx1"/>
                </a:solidFill>
              </a:rPr>
              <a:t>Neo bank</a:t>
            </a:r>
            <a:br>
              <a:rPr lang="en-US" sz="3000" dirty="0">
                <a:solidFill>
                  <a:schemeClr val="tx1"/>
                </a:solidFill>
              </a:rPr>
            </a:br>
            <a:endParaRPr lang="en-US" sz="3000" dirty="0">
              <a:solidFill>
                <a:schemeClr val="tx1"/>
              </a:solidFill>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438912" y="1229457"/>
            <a:ext cx="4486656" cy="702702"/>
          </a:xfrm>
        </p:spPr>
        <p:txBody>
          <a:bodyPr>
            <a:normAutofit/>
          </a:bodyPr>
          <a:lstStyle/>
          <a:p>
            <a:r>
              <a:rPr lang="en-US" sz="1800" dirty="0">
                <a:solidFill>
                  <a:schemeClr val="tx1"/>
                </a:solidFill>
              </a:rPr>
              <a:t>Digital Bank Management System</a:t>
            </a:r>
          </a:p>
        </p:txBody>
      </p:sp>
      <p:pic>
        <p:nvPicPr>
          <p:cNvPr id="5" name="Picture 4">
            <a:extLst>
              <a:ext uri="{FF2B5EF4-FFF2-40B4-BE49-F238E27FC236}">
                <a16:creationId xmlns:a16="http://schemas.microsoft.com/office/drawing/2014/main" id="{112B9624-F8A1-4831-AE43-1D9E266CFF3E}"/>
              </a:ext>
            </a:extLst>
          </p:cNvPr>
          <p:cNvPicPr>
            <a:picLocks noChangeAspect="1"/>
          </p:cNvPicPr>
          <p:nvPr/>
        </p:nvPicPr>
        <p:blipFill>
          <a:blip r:embed="rId3">
            <a:extLst>
              <a:ext uri="{837473B0-CC2E-450A-ABE3-18F120FF3D39}">
                <a1611:picAttrSrcUrl xmlns:a1611="http://schemas.microsoft.com/office/drawing/2016/11/main" r:id="rId4"/>
              </a:ext>
            </a:extLst>
          </a:blip>
          <a:srcRect l="27778" r="27778"/>
          <a:stretch/>
        </p:blipFill>
        <p:spPr>
          <a:xfrm>
            <a:off x="6096000" y="10"/>
            <a:ext cx="6095999" cy="6857990"/>
          </a:xfrm>
          <a:prstGeom prst="rect">
            <a:avLst/>
          </a:prstGeom>
        </p:spPr>
      </p:pic>
      <p:sp>
        <p:nvSpPr>
          <p:cNvPr id="9" name="TextBox 8">
            <a:extLst>
              <a:ext uri="{FF2B5EF4-FFF2-40B4-BE49-F238E27FC236}">
                <a16:creationId xmlns:a16="http://schemas.microsoft.com/office/drawing/2014/main" id="{BD4EB2CA-08DE-4039-A9D1-7B84087DF3E5}"/>
              </a:ext>
            </a:extLst>
          </p:cNvPr>
          <p:cNvSpPr txBox="1"/>
          <p:nvPr/>
        </p:nvSpPr>
        <p:spPr>
          <a:xfrm>
            <a:off x="783771" y="3059668"/>
            <a:ext cx="3796937" cy="369332"/>
          </a:xfrm>
          <a:prstGeom prst="rect">
            <a:avLst/>
          </a:prstGeom>
          <a:noFill/>
        </p:spPr>
        <p:txBody>
          <a:bodyPr wrap="square">
            <a:spAutoFit/>
          </a:bodyPr>
          <a:lstStyle/>
          <a:p>
            <a:r>
              <a:rPr lang="en-US" dirty="0"/>
              <a:t>DAMG6210 : Final Project – Team 10</a:t>
            </a:r>
          </a:p>
        </p:txBody>
      </p:sp>
      <p:sp>
        <p:nvSpPr>
          <p:cNvPr id="11" name="TextBox 10">
            <a:extLst>
              <a:ext uri="{FF2B5EF4-FFF2-40B4-BE49-F238E27FC236}">
                <a16:creationId xmlns:a16="http://schemas.microsoft.com/office/drawing/2014/main" id="{036E96D6-542A-427E-9719-0F73E3BB521C}"/>
              </a:ext>
            </a:extLst>
          </p:cNvPr>
          <p:cNvSpPr txBox="1"/>
          <p:nvPr/>
        </p:nvSpPr>
        <p:spPr>
          <a:xfrm>
            <a:off x="1219200" y="5103674"/>
            <a:ext cx="2955330" cy="1754326"/>
          </a:xfrm>
          <a:prstGeom prst="rect">
            <a:avLst/>
          </a:prstGeom>
          <a:noFill/>
        </p:spPr>
        <p:txBody>
          <a:bodyPr wrap="square">
            <a:spAutoFit/>
          </a:bodyPr>
          <a:lstStyle/>
          <a:p>
            <a:pPr algn="ctr"/>
            <a:r>
              <a:rPr lang="en-US" dirty="0">
                <a:solidFill>
                  <a:srgbClr val="FFC000"/>
                </a:solidFill>
              </a:rPr>
              <a:t>By :</a:t>
            </a:r>
            <a:br>
              <a:rPr lang="en-US" dirty="0">
                <a:solidFill>
                  <a:srgbClr val="FFC000"/>
                </a:solidFill>
              </a:rPr>
            </a:br>
            <a:r>
              <a:rPr lang="en-US" dirty="0">
                <a:solidFill>
                  <a:srgbClr val="FFC000"/>
                </a:solidFill>
              </a:rPr>
              <a:t>Arun Raja </a:t>
            </a:r>
            <a:r>
              <a:rPr lang="en-US" dirty="0" err="1">
                <a:solidFill>
                  <a:srgbClr val="FFC000"/>
                </a:solidFill>
              </a:rPr>
              <a:t>Yogidas</a:t>
            </a:r>
            <a:br>
              <a:rPr lang="en-US" dirty="0">
                <a:solidFill>
                  <a:srgbClr val="FFC000"/>
                </a:solidFill>
              </a:rPr>
            </a:br>
            <a:r>
              <a:rPr lang="en-US" dirty="0">
                <a:solidFill>
                  <a:srgbClr val="FFC000"/>
                </a:solidFill>
              </a:rPr>
              <a:t>Neha </a:t>
            </a:r>
            <a:r>
              <a:rPr lang="en-US" dirty="0" err="1">
                <a:solidFill>
                  <a:srgbClr val="FFC000"/>
                </a:solidFill>
              </a:rPr>
              <a:t>Sanaye</a:t>
            </a:r>
            <a:br>
              <a:rPr lang="en-US" dirty="0">
                <a:solidFill>
                  <a:srgbClr val="FFC000"/>
                </a:solidFill>
              </a:rPr>
            </a:br>
            <a:r>
              <a:rPr lang="en-US" dirty="0">
                <a:solidFill>
                  <a:srgbClr val="FFC000"/>
                </a:solidFill>
              </a:rPr>
              <a:t>Nikhil </a:t>
            </a:r>
            <a:r>
              <a:rPr lang="en-US" dirty="0" err="1">
                <a:solidFill>
                  <a:srgbClr val="FFC000"/>
                </a:solidFill>
              </a:rPr>
              <a:t>Sanaye</a:t>
            </a:r>
            <a:endParaRPr lang="en-US" dirty="0">
              <a:solidFill>
                <a:srgbClr val="FFC000"/>
              </a:solidFill>
            </a:endParaRPr>
          </a:p>
          <a:p>
            <a:pPr algn="ctr"/>
            <a:r>
              <a:rPr lang="en-US" dirty="0">
                <a:solidFill>
                  <a:srgbClr val="FFC000"/>
                </a:solidFill>
              </a:rPr>
              <a:t>Raksha Kagadalu Raju</a:t>
            </a:r>
          </a:p>
          <a:p>
            <a:pPr algn="ctr"/>
            <a:r>
              <a:rPr lang="en-US" dirty="0">
                <a:solidFill>
                  <a:srgbClr val="FFC000"/>
                </a:solidFill>
              </a:rPr>
              <a:t>Uday Siddharth </a:t>
            </a:r>
            <a:r>
              <a:rPr lang="en-US" dirty="0" err="1">
                <a:solidFill>
                  <a:srgbClr val="FFC000"/>
                </a:solidFill>
              </a:rPr>
              <a:t>kadiyala</a:t>
            </a:r>
            <a:r>
              <a:rPr lang="en-US" dirty="0">
                <a:solidFill>
                  <a:srgbClr val="FFC000"/>
                </a:solidFill>
              </a:rPr>
              <a:t> Sai</a:t>
            </a:r>
          </a:p>
        </p:txBody>
      </p:sp>
      <p:sp>
        <p:nvSpPr>
          <p:cNvPr id="4" name="TextBox 3">
            <a:extLst>
              <a:ext uri="{FF2B5EF4-FFF2-40B4-BE49-F238E27FC236}">
                <a16:creationId xmlns:a16="http://schemas.microsoft.com/office/drawing/2014/main" id="{4CD49E56-965A-4746-AC8C-B966A946305B}"/>
              </a:ext>
            </a:extLst>
          </p:cNvPr>
          <p:cNvSpPr txBox="1"/>
          <p:nvPr/>
        </p:nvSpPr>
        <p:spPr>
          <a:xfrm>
            <a:off x="6096000" y="6858000"/>
            <a:ext cx="6095999" cy="230832"/>
          </a:xfrm>
          <a:prstGeom prst="rect">
            <a:avLst/>
          </a:prstGeom>
          <a:noFill/>
        </p:spPr>
        <p:txBody>
          <a:bodyPr wrap="square" rtlCol="0">
            <a:spAutoFit/>
          </a:bodyPr>
          <a:lstStyle/>
          <a:p>
            <a:r>
              <a:rPr lang="en-US" sz="900">
                <a:hlinkClick r:id="rId4" tooltip="https://cdto.wiki/%D0%A4%D0%B8%D0%BD%D0%B0%D0%BD%D1%81%D0%BE%D0%B2%D1%8B%D0%B5_%D1%82%D0%B5%D1%85%D0%BD%D0%BE%D0%BB%D0%BE%D0%B3%D0%B8%D0%B8_(FinTech)/%D0%A6%D0%B8%D1%84%D1%80%D0%BE%D0%B2%D0%BE%D0%B9_%D0%B1%D0%B0%D0%BD%D0%BA%D0%B8%D0%BD%D0%B3"/>
              </a:rPr>
              <a:t>This Photo</a:t>
            </a:r>
            <a:r>
              <a:rPr lang="en-US" sz="900"/>
              <a:t> by Unknown Author is licensed under </a:t>
            </a:r>
            <a:r>
              <a:rPr lang="en-US" sz="900">
                <a:hlinkClick r:id="rId5" tooltip="https://creativecommons.org/licenses/by-nc-sa/3.0/"/>
              </a:rPr>
              <a:t>CC BY-SA-NC</a:t>
            </a:r>
            <a:endParaRPr lang="en-US" sz="900"/>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3D3AB95-276F-4E66-9B39-02C819965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F4083-A10E-47D2-BF59-760B6E1CA4B6}"/>
              </a:ext>
            </a:extLst>
          </p:cNvPr>
          <p:cNvSpPr>
            <a:spLocks noGrp="1"/>
          </p:cNvSpPr>
          <p:nvPr>
            <p:ph type="title"/>
          </p:nvPr>
        </p:nvSpPr>
        <p:spPr>
          <a:xfrm>
            <a:off x="609899" y="302734"/>
            <a:ext cx="4736391" cy="936131"/>
          </a:xfrm>
          <a:solidFill>
            <a:schemeClr val="tx1"/>
          </a:solidFill>
          <a:ln w="177800" cmpd="thinThick">
            <a:solidFill>
              <a:schemeClr val="tx1"/>
            </a:solidFill>
          </a:ln>
        </p:spPr>
        <p:txBody>
          <a:bodyPr>
            <a:normAutofit fontScale="90000"/>
          </a:bodyPr>
          <a:lstStyle/>
          <a:p>
            <a:r>
              <a:rPr lang="en-US" dirty="0">
                <a:solidFill>
                  <a:schemeClr val="bg1"/>
                </a:solidFill>
              </a:rPr>
              <a:t>Other Table level constraints</a:t>
            </a:r>
          </a:p>
        </p:txBody>
      </p:sp>
      <p:graphicFrame>
        <p:nvGraphicFramePr>
          <p:cNvPr id="16" name="Content Placeholder 2">
            <a:extLst>
              <a:ext uri="{FF2B5EF4-FFF2-40B4-BE49-F238E27FC236}">
                <a16:creationId xmlns:a16="http://schemas.microsoft.com/office/drawing/2014/main" id="{A8C82A36-61E3-C323-983A-3C0D4D7C649F}"/>
              </a:ext>
            </a:extLst>
          </p:cNvPr>
          <p:cNvGraphicFramePr/>
          <p:nvPr>
            <p:extLst>
              <p:ext uri="{D42A27DB-BD31-4B8C-83A1-F6EECF244321}">
                <p14:modId xmlns:p14="http://schemas.microsoft.com/office/powerpoint/2010/main" val="823299654"/>
              </p:ext>
            </p:extLst>
          </p:nvPr>
        </p:nvGraphicFramePr>
        <p:xfrm>
          <a:off x="2750305" y="1180881"/>
          <a:ext cx="5529409" cy="4367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Rounded Corners 12">
            <a:extLst>
              <a:ext uri="{FF2B5EF4-FFF2-40B4-BE49-F238E27FC236}">
                <a16:creationId xmlns:a16="http://schemas.microsoft.com/office/drawing/2014/main" id="{F43391C9-4D44-4BEF-891B-0CD30766C7C3}"/>
              </a:ext>
            </a:extLst>
          </p:cNvPr>
          <p:cNvSpPr/>
          <p:nvPr/>
        </p:nvSpPr>
        <p:spPr>
          <a:xfrm>
            <a:off x="2750304" y="5079730"/>
            <a:ext cx="5529409" cy="11504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2100" dirty="0">
                <a:solidFill>
                  <a:srgbClr val="000000"/>
                </a:solidFill>
                <a:latin typeface="Consolas" panose="020B0609020204030204" pitchFamily="49" charset="0"/>
              </a:rPr>
              <a:t>        To check if the customer has                                                                                    a good credit score</a:t>
            </a:r>
          </a:p>
          <a:p>
            <a:endParaRPr lang="en-US" sz="2100" dirty="0">
              <a:solidFill>
                <a:srgbClr val="000000"/>
              </a:solidFill>
              <a:latin typeface="Consolas" panose="020B0609020204030204" pitchFamily="49" charset="0"/>
            </a:endParaRPr>
          </a:p>
          <a:p>
            <a:r>
              <a:rPr lang="en-US" dirty="0"/>
              <a:t> </a:t>
            </a:r>
          </a:p>
        </p:txBody>
      </p:sp>
      <p:sp>
        <p:nvSpPr>
          <p:cNvPr id="17" name="Rectangle 16" descr="Checkmark">
            <a:extLst>
              <a:ext uri="{FF2B5EF4-FFF2-40B4-BE49-F238E27FC236}">
                <a16:creationId xmlns:a16="http://schemas.microsoft.com/office/drawing/2014/main" id="{C2D31292-44D6-455D-AAAD-FC41E33EBCA8}"/>
              </a:ext>
            </a:extLst>
          </p:cNvPr>
          <p:cNvSpPr/>
          <p:nvPr/>
        </p:nvSpPr>
        <p:spPr>
          <a:xfrm>
            <a:off x="3009332" y="5079729"/>
            <a:ext cx="491319" cy="52275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810953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D3AB95-276F-4E66-9B39-02C819965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431C4-C711-48C6-92DB-2B816A8829D9}"/>
              </a:ext>
            </a:extLst>
          </p:cNvPr>
          <p:cNvSpPr>
            <a:spLocks noGrp="1"/>
          </p:cNvSpPr>
          <p:nvPr>
            <p:ph type="title"/>
          </p:nvPr>
        </p:nvSpPr>
        <p:spPr>
          <a:xfrm>
            <a:off x="214313" y="200025"/>
            <a:ext cx="4214811" cy="6300788"/>
          </a:xfrm>
          <a:solidFill>
            <a:schemeClr val="tx1"/>
          </a:solidFill>
          <a:ln w="177800" cmpd="thinThick">
            <a:solidFill>
              <a:schemeClr val="tx1"/>
            </a:solidFill>
          </a:ln>
        </p:spPr>
        <p:txBody>
          <a:bodyPr>
            <a:normAutofit/>
          </a:bodyPr>
          <a:lstStyle/>
          <a:p>
            <a:r>
              <a:rPr lang="en-US" dirty="0">
                <a:solidFill>
                  <a:schemeClr val="bg1"/>
                </a:solidFill>
              </a:rPr>
              <a:t>Triggers to handle loan repayment</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pic>
        <p:nvPicPr>
          <p:cNvPr id="14" name="Picture 13">
            <a:extLst>
              <a:ext uri="{FF2B5EF4-FFF2-40B4-BE49-F238E27FC236}">
                <a16:creationId xmlns:a16="http://schemas.microsoft.com/office/drawing/2014/main" id="{7BFB6EEB-38A1-423D-AC2A-B2A862379D30}"/>
              </a:ext>
            </a:extLst>
          </p:cNvPr>
          <p:cNvPicPr>
            <a:picLocks noChangeAspect="1"/>
          </p:cNvPicPr>
          <p:nvPr/>
        </p:nvPicPr>
        <p:blipFill rotWithShape="1">
          <a:blip r:embed="rId2"/>
          <a:srcRect l="737"/>
          <a:stretch/>
        </p:blipFill>
        <p:spPr>
          <a:xfrm>
            <a:off x="4693444" y="223664"/>
            <a:ext cx="7355681" cy="6300788"/>
          </a:xfrm>
          <a:prstGeom prst="rect">
            <a:avLst/>
          </a:prstGeom>
        </p:spPr>
      </p:pic>
      <p:sp>
        <p:nvSpPr>
          <p:cNvPr id="20" name="Rectangle 19">
            <a:extLst>
              <a:ext uri="{FF2B5EF4-FFF2-40B4-BE49-F238E27FC236}">
                <a16:creationId xmlns:a16="http://schemas.microsoft.com/office/drawing/2014/main" id="{80F13B6B-ECCE-451F-A2BE-9E1433067C3D}"/>
              </a:ext>
            </a:extLst>
          </p:cNvPr>
          <p:cNvSpPr/>
          <p:nvPr/>
        </p:nvSpPr>
        <p:spPr>
          <a:xfrm>
            <a:off x="639731" y="2070697"/>
            <a:ext cx="3363974" cy="341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It’s a trigger to accept any repayment of a disbursed loan</a:t>
            </a:r>
            <a:br>
              <a:rPr lang="en-US" dirty="0">
                <a:solidFill>
                  <a:schemeClr val="bg1"/>
                </a:solidFill>
              </a:rPr>
            </a:br>
            <a:endParaRPr lang="en-US" dirty="0">
              <a:solidFill>
                <a:schemeClr val="bg1"/>
              </a:solidFill>
            </a:endParaRP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If the actual repayment amount is greater than the loan amount, then the transaction is rejected</a:t>
            </a:r>
            <a:br>
              <a:rPr lang="en-US" dirty="0">
                <a:solidFill>
                  <a:schemeClr val="bg1"/>
                </a:solidFill>
              </a:rPr>
            </a:br>
            <a:endParaRPr lang="en-US" dirty="0">
              <a:solidFill>
                <a:schemeClr val="bg1"/>
              </a:solidFill>
            </a:endParaRP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This repayment is also updated in transactions table</a:t>
            </a:r>
          </a:p>
        </p:txBody>
      </p:sp>
    </p:spTree>
    <p:extLst>
      <p:ext uri="{BB962C8B-B14F-4D97-AF65-F5344CB8AC3E}">
        <p14:creationId xmlns:p14="http://schemas.microsoft.com/office/powerpoint/2010/main" val="136086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31C4-C711-48C6-92DB-2B816A8829D9}"/>
              </a:ext>
            </a:extLst>
          </p:cNvPr>
          <p:cNvSpPr>
            <a:spLocks noGrp="1"/>
          </p:cNvSpPr>
          <p:nvPr>
            <p:ph type="title"/>
          </p:nvPr>
        </p:nvSpPr>
        <p:spPr>
          <a:xfrm>
            <a:off x="125361" y="88490"/>
            <a:ext cx="4667865" cy="6658897"/>
          </a:xfrm>
          <a:solidFill>
            <a:schemeClr val="tx1"/>
          </a:solidFill>
          <a:ln w="177800" cmpd="thinThick">
            <a:solidFill>
              <a:schemeClr val="tx1"/>
            </a:solidFill>
          </a:ln>
        </p:spPr>
        <p:txBody>
          <a:bodyPr>
            <a:normAutofit/>
          </a:bodyPr>
          <a:lstStyle/>
          <a:p>
            <a:r>
              <a:rPr lang="en-US" dirty="0">
                <a:solidFill>
                  <a:schemeClr val="bg1"/>
                </a:solidFill>
              </a:rPr>
              <a:t>Trigger to handle cashier requests </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sp>
        <p:nvSpPr>
          <p:cNvPr id="20" name="Rectangle 19">
            <a:extLst>
              <a:ext uri="{FF2B5EF4-FFF2-40B4-BE49-F238E27FC236}">
                <a16:creationId xmlns:a16="http://schemas.microsoft.com/office/drawing/2014/main" id="{80F13B6B-ECCE-451F-A2BE-9E1433067C3D}"/>
              </a:ext>
            </a:extLst>
          </p:cNvPr>
          <p:cNvSpPr/>
          <p:nvPr/>
        </p:nvSpPr>
        <p:spPr>
          <a:xfrm>
            <a:off x="777306" y="2002458"/>
            <a:ext cx="3363974" cy="3415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To check if the previous state of the cashier request is valid</a:t>
            </a:r>
            <a:br>
              <a:rPr lang="en-US" dirty="0">
                <a:solidFill>
                  <a:schemeClr val="bg1"/>
                </a:solidFill>
              </a:rPr>
            </a:br>
            <a:endParaRPr lang="en-US" dirty="0">
              <a:solidFill>
                <a:schemeClr val="bg1"/>
              </a:solidFill>
            </a:endParaRP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If it’s not valid, the cashier’s request will be declined</a:t>
            </a:r>
            <a:br>
              <a:rPr lang="en-US" dirty="0">
                <a:solidFill>
                  <a:schemeClr val="bg1"/>
                </a:solidFill>
              </a:rPr>
            </a:br>
            <a:endParaRPr lang="en-US" dirty="0">
              <a:solidFill>
                <a:schemeClr val="bg1"/>
              </a:solidFill>
            </a:endParaRP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Else the money is transferred to the beneficiary account and deducted in the transfer’s account</a:t>
            </a:r>
            <a:br>
              <a:rPr lang="en-US" dirty="0">
                <a:solidFill>
                  <a:schemeClr val="bg1"/>
                </a:solidFill>
              </a:rPr>
            </a:br>
            <a:endParaRPr lang="en-US" dirty="0">
              <a:solidFill>
                <a:schemeClr val="bg1"/>
              </a:solidFill>
            </a:endParaRPr>
          </a:p>
        </p:txBody>
      </p:sp>
      <p:pic>
        <p:nvPicPr>
          <p:cNvPr id="4" name="Picture 3">
            <a:extLst>
              <a:ext uri="{FF2B5EF4-FFF2-40B4-BE49-F238E27FC236}">
                <a16:creationId xmlns:a16="http://schemas.microsoft.com/office/drawing/2014/main" id="{67B14658-3A54-4CD4-815E-011663965F21}"/>
              </a:ext>
            </a:extLst>
          </p:cNvPr>
          <p:cNvPicPr>
            <a:picLocks noChangeAspect="1"/>
          </p:cNvPicPr>
          <p:nvPr/>
        </p:nvPicPr>
        <p:blipFill>
          <a:blip r:embed="rId2"/>
          <a:stretch>
            <a:fillRect/>
          </a:stretch>
        </p:blipFill>
        <p:spPr>
          <a:xfrm>
            <a:off x="5176684" y="199103"/>
            <a:ext cx="6963697" cy="6658897"/>
          </a:xfrm>
          <a:prstGeom prst="rect">
            <a:avLst/>
          </a:prstGeom>
        </p:spPr>
      </p:pic>
    </p:spTree>
    <p:extLst>
      <p:ext uri="{BB962C8B-B14F-4D97-AF65-F5344CB8AC3E}">
        <p14:creationId xmlns:p14="http://schemas.microsoft.com/office/powerpoint/2010/main" val="222222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D3AB95-276F-4E66-9B39-02C819965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8B59A-3243-4E03-B399-4BD72317300E}"/>
              </a:ext>
            </a:extLst>
          </p:cNvPr>
          <p:cNvSpPr>
            <a:spLocks noGrp="1"/>
          </p:cNvSpPr>
          <p:nvPr>
            <p:ph type="title"/>
          </p:nvPr>
        </p:nvSpPr>
        <p:spPr>
          <a:xfrm>
            <a:off x="2231136" y="964692"/>
            <a:ext cx="7729728" cy="1188720"/>
          </a:xfrm>
          <a:solidFill>
            <a:schemeClr val="tx1"/>
          </a:solidFill>
          <a:ln w="177800" cmpd="thinThick">
            <a:solidFill>
              <a:schemeClr val="tx1"/>
            </a:solidFill>
          </a:ln>
        </p:spPr>
        <p:txBody>
          <a:bodyPr>
            <a:normAutofit/>
          </a:bodyPr>
          <a:lstStyle/>
          <a:p>
            <a:r>
              <a:rPr lang="en-US">
                <a:solidFill>
                  <a:schemeClr val="bg1"/>
                </a:solidFill>
              </a:rPr>
              <a:t>Few of the other triggers :</a:t>
            </a:r>
          </a:p>
        </p:txBody>
      </p:sp>
      <p:graphicFrame>
        <p:nvGraphicFramePr>
          <p:cNvPr id="12" name="Content Placeholder 2">
            <a:extLst>
              <a:ext uri="{FF2B5EF4-FFF2-40B4-BE49-F238E27FC236}">
                <a16:creationId xmlns:a16="http://schemas.microsoft.com/office/drawing/2014/main" id="{D799227A-E629-121E-F322-12E6713FD684}"/>
              </a:ext>
            </a:extLst>
          </p:cNvPr>
          <p:cNvGraphicFramePr>
            <a:graphicFrameLocks noGrp="1"/>
          </p:cNvGraphicFramePr>
          <p:nvPr>
            <p:ph idx="1"/>
            <p:extLst>
              <p:ext uri="{D42A27DB-BD31-4B8C-83A1-F6EECF244321}">
                <p14:modId xmlns:p14="http://schemas.microsoft.com/office/powerpoint/2010/main" val="780010668"/>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1416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D3AB95-276F-4E66-9B39-02C819965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E0C6C-2CD9-4603-923A-9F322768C02D}"/>
              </a:ext>
            </a:extLst>
          </p:cNvPr>
          <p:cNvSpPr>
            <a:spLocks noGrp="1"/>
          </p:cNvSpPr>
          <p:nvPr>
            <p:ph type="title"/>
          </p:nvPr>
        </p:nvSpPr>
        <p:spPr>
          <a:xfrm>
            <a:off x="67457" y="127417"/>
            <a:ext cx="5111646" cy="6603168"/>
          </a:xfrm>
          <a:solidFill>
            <a:schemeClr val="tx1"/>
          </a:solidFill>
          <a:ln w="177800" cmpd="thinThick">
            <a:solidFill>
              <a:schemeClr val="tx1"/>
            </a:solidFill>
          </a:ln>
        </p:spPr>
        <p:txBody>
          <a:bodyPr>
            <a:normAutofit/>
          </a:bodyPr>
          <a:lstStyle/>
          <a:p>
            <a:r>
              <a:rPr lang="en-US" dirty="0">
                <a:solidFill>
                  <a:schemeClr val="bg1"/>
                </a:solidFill>
              </a:rPr>
              <a:t>Stored Procedures</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 </a:t>
            </a:r>
          </a:p>
        </p:txBody>
      </p:sp>
      <p:sp>
        <p:nvSpPr>
          <p:cNvPr id="3" name="Content Placeholder 2">
            <a:extLst>
              <a:ext uri="{FF2B5EF4-FFF2-40B4-BE49-F238E27FC236}">
                <a16:creationId xmlns:a16="http://schemas.microsoft.com/office/drawing/2014/main" id="{9B93C1F3-4E92-489D-BCC6-59369CC1D548}"/>
              </a:ext>
            </a:extLst>
          </p:cNvPr>
          <p:cNvSpPr>
            <a:spLocks noGrp="1"/>
          </p:cNvSpPr>
          <p:nvPr>
            <p:ph idx="1"/>
          </p:nvPr>
        </p:nvSpPr>
        <p:spPr>
          <a:xfrm>
            <a:off x="6415548" y="2638044"/>
            <a:ext cx="3545316" cy="3101983"/>
          </a:xfrm>
        </p:spPr>
        <p:txBody>
          <a:bodyPr>
            <a:normAutofit/>
          </a:bodyPr>
          <a:lstStyle/>
          <a:p>
            <a:endParaRPr lang="en-US" dirty="0"/>
          </a:p>
        </p:txBody>
      </p:sp>
      <p:sp>
        <p:nvSpPr>
          <p:cNvPr id="4" name="Rectangle 3">
            <a:extLst>
              <a:ext uri="{FF2B5EF4-FFF2-40B4-BE49-F238E27FC236}">
                <a16:creationId xmlns:a16="http://schemas.microsoft.com/office/drawing/2014/main" id="{97B038EA-D588-46A1-B5E0-A5E4EA38B73D}"/>
              </a:ext>
            </a:extLst>
          </p:cNvPr>
          <p:cNvSpPr/>
          <p:nvPr/>
        </p:nvSpPr>
        <p:spPr>
          <a:xfrm>
            <a:off x="765345" y="2027903"/>
            <a:ext cx="3598606" cy="371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whether the beneficiary exists in the database , if the sender has the required money before transferring the money.</a:t>
            </a:r>
          </a:p>
        </p:txBody>
      </p:sp>
      <p:pic>
        <p:nvPicPr>
          <p:cNvPr id="6" name="Picture 5">
            <a:extLst>
              <a:ext uri="{FF2B5EF4-FFF2-40B4-BE49-F238E27FC236}">
                <a16:creationId xmlns:a16="http://schemas.microsoft.com/office/drawing/2014/main" id="{36C24164-FBE4-4D07-B0AC-5D3019697325}"/>
              </a:ext>
            </a:extLst>
          </p:cNvPr>
          <p:cNvPicPr>
            <a:picLocks noChangeAspect="1"/>
          </p:cNvPicPr>
          <p:nvPr/>
        </p:nvPicPr>
        <p:blipFill rotWithShape="1">
          <a:blip r:embed="rId2"/>
          <a:srcRect l="249"/>
          <a:stretch/>
        </p:blipFill>
        <p:spPr>
          <a:xfrm>
            <a:off x="5808688" y="127416"/>
            <a:ext cx="6005627" cy="6668253"/>
          </a:xfrm>
          <a:prstGeom prst="rect">
            <a:avLst/>
          </a:prstGeom>
        </p:spPr>
      </p:pic>
    </p:spTree>
    <p:extLst>
      <p:ext uri="{BB962C8B-B14F-4D97-AF65-F5344CB8AC3E}">
        <p14:creationId xmlns:p14="http://schemas.microsoft.com/office/powerpoint/2010/main" val="426343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D3AB95-276F-4E66-9B39-02C819965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A7B29-9FF4-43A5-BDCA-1701D363E7F7}"/>
              </a:ext>
            </a:extLst>
          </p:cNvPr>
          <p:cNvSpPr>
            <a:spLocks noGrp="1"/>
          </p:cNvSpPr>
          <p:nvPr>
            <p:ph type="title"/>
          </p:nvPr>
        </p:nvSpPr>
        <p:spPr>
          <a:xfrm>
            <a:off x="2231136" y="964692"/>
            <a:ext cx="7729728" cy="1188720"/>
          </a:xfrm>
          <a:solidFill>
            <a:schemeClr val="tx1"/>
          </a:solidFill>
          <a:ln w="177800" cmpd="thinThick">
            <a:solidFill>
              <a:schemeClr val="tx1"/>
            </a:solidFill>
          </a:ln>
        </p:spPr>
        <p:txBody>
          <a:bodyPr>
            <a:normAutofit/>
          </a:bodyPr>
          <a:lstStyle/>
          <a:p>
            <a:r>
              <a:rPr lang="en-US" dirty="0">
                <a:solidFill>
                  <a:schemeClr val="bg1"/>
                </a:solidFill>
              </a:rPr>
              <a:t>Other Stored Procedures </a:t>
            </a:r>
          </a:p>
        </p:txBody>
      </p:sp>
      <p:graphicFrame>
        <p:nvGraphicFramePr>
          <p:cNvPr id="10" name="Content Placeholder 2">
            <a:extLst>
              <a:ext uri="{FF2B5EF4-FFF2-40B4-BE49-F238E27FC236}">
                <a16:creationId xmlns:a16="http://schemas.microsoft.com/office/drawing/2014/main" id="{5086B17D-493E-2F6D-B67F-D749952D322B}"/>
              </a:ext>
            </a:extLst>
          </p:cNvPr>
          <p:cNvGraphicFramePr>
            <a:graphicFrameLocks noGrp="1"/>
          </p:cNvGraphicFramePr>
          <p:nvPr>
            <p:ph idx="1"/>
            <p:extLst>
              <p:ext uri="{D42A27DB-BD31-4B8C-83A1-F6EECF244321}">
                <p14:modId xmlns:p14="http://schemas.microsoft.com/office/powerpoint/2010/main" val="2918467642"/>
              </p:ext>
            </p:extLst>
          </p:nvPr>
        </p:nvGraphicFramePr>
        <p:xfrm>
          <a:off x="2130116" y="2684642"/>
          <a:ext cx="8125098" cy="3515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395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57D5-7A3B-41A1-9A5C-D794D37D4E4C}"/>
              </a:ext>
            </a:extLst>
          </p:cNvPr>
          <p:cNvSpPr>
            <a:spLocks noGrp="1"/>
          </p:cNvSpPr>
          <p:nvPr>
            <p:ph type="title"/>
          </p:nvPr>
        </p:nvSpPr>
        <p:spPr>
          <a:xfrm>
            <a:off x="800072" y="534323"/>
            <a:ext cx="3066937" cy="1188720"/>
          </a:xfrm>
          <a:solidFill>
            <a:schemeClr val="tx1"/>
          </a:solidFill>
        </p:spPr>
        <p:txBody>
          <a:bodyPr vert="horz" lIns="182880" tIns="182880" rIns="182880" bIns="182880" rtlCol="0" anchor="ctr">
            <a:normAutofit/>
          </a:bodyPr>
          <a:lstStyle/>
          <a:p>
            <a:r>
              <a:rPr lang="en-US" dirty="0">
                <a:solidFill>
                  <a:schemeClr val="bg1"/>
                </a:solidFill>
              </a:rPr>
              <a:t>View -1</a:t>
            </a:r>
          </a:p>
        </p:txBody>
      </p:sp>
      <p:sp>
        <p:nvSpPr>
          <p:cNvPr id="7" name="Rectangle 6">
            <a:extLst>
              <a:ext uri="{FF2B5EF4-FFF2-40B4-BE49-F238E27FC236}">
                <a16:creationId xmlns:a16="http://schemas.microsoft.com/office/drawing/2014/main" id="{DADD80F6-24DC-4265-B0DF-510B76410952}"/>
              </a:ext>
            </a:extLst>
          </p:cNvPr>
          <p:cNvSpPr/>
          <p:nvPr/>
        </p:nvSpPr>
        <p:spPr>
          <a:xfrm>
            <a:off x="803244" y="2227006"/>
            <a:ext cx="3063765" cy="3674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dirty="0">
                <a:solidFill>
                  <a:schemeClr val="bg1"/>
                </a:solidFill>
              </a:rPr>
              <a:t>View used by loan officer to check the customer details </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Tables Used :</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Customer Table </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Customer Assets</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Accounts Table</a:t>
            </a:r>
          </a:p>
          <a:p>
            <a:pPr marL="342900" indent="-228600" defTabSz="9144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a:p>
            <a:pPr marL="342900" indent="-228600" defTabSz="9144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p:txBody>
      </p:sp>
      <p:sp>
        <p:nvSpPr>
          <p:cNvPr id="26" name="Rectangle 25">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Table&#10;&#10;Description automatically generated">
            <a:extLst>
              <a:ext uri="{FF2B5EF4-FFF2-40B4-BE49-F238E27FC236}">
                <a16:creationId xmlns:a16="http://schemas.microsoft.com/office/drawing/2014/main" id="{D76BCC2A-90FF-4C83-AB20-D522470B821A}"/>
              </a:ext>
            </a:extLst>
          </p:cNvPr>
          <p:cNvPicPr>
            <a:picLocks noGrp="1" noChangeAspect="1"/>
          </p:cNvPicPr>
          <p:nvPr>
            <p:ph idx="1"/>
          </p:nvPr>
        </p:nvPicPr>
        <p:blipFill>
          <a:blip r:embed="rId2"/>
          <a:stretch>
            <a:fillRect/>
          </a:stretch>
        </p:blipFill>
        <p:spPr>
          <a:xfrm>
            <a:off x="4409768" y="1120741"/>
            <a:ext cx="7263580" cy="5021961"/>
          </a:xfrm>
          <a:prstGeom prst="rect">
            <a:avLst/>
          </a:prstGeom>
        </p:spPr>
      </p:pic>
    </p:spTree>
    <p:extLst>
      <p:ext uri="{BB962C8B-B14F-4D97-AF65-F5344CB8AC3E}">
        <p14:creationId xmlns:p14="http://schemas.microsoft.com/office/powerpoint/2010/main" val="373893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69A861-652C-4571-A576-F1DE51220B65}"/>
              </a:ext>
            </a:extLst>
          </p:cNvPr>
          <p:cNvPicPr>
            <a:picLocks noChangeAspect="1"/>
          </p:cNvPicPr>
          <p:nvPr/>
        </p:nvPicPr>
        <p:blipFill>
          <a:blip r:embed="rId2"/>
          <a:stretch>
            <a:fillRect/>
          </a:stretch>
        </p:blipFill>
        <p:spPr>
          <a:xfrm>
            <a:off x="5859696" y="486697"/>
            <a:ext cx="5430193" cy="1849727"/>
          </a:xfrm>
          <a:prstGeom prst="rect">
            <a:avLst/>
          </a:prstGeom>
        </p:spPr>
      </p:pic>
      <p:pic>
        <p:nvPicPr>
          <p:cNvPr id="8" name="Picture 7">
            <a:extLst>
              <a:ext uri="{FF2B5EF4-FFF2-40B4-BE49-F238E27FC236}">
                <a16:creationId xmlns:a16="http://schemas.microsoft.com/office/drawing/2014/main" id="{B6900A8C-E349-4378-BB79-41060D3E0E19}"/>
              </a:ext>
            </a:extLst>
          </p:cNvPr>
          <p:cNvPicPr>
            <a:picLocks noChangeAspect="1"/>
          </p:cNvPicPr>
          <p:nvPr/>
        </p:nvPicPr>
        <p:blipFill>
          <a:blip r:embed="rId3"/>
          <a:stretch>
            <a:fillRect/>
          </a:stretch>
        </p:blipFill>
        <p:spPr>
          <a:xfrm>
            <a:off x="5859697" y="2590018"/>
            <a:ext cx="5425037" cy="1516420"/>
          </a:xfrm>
          <a:prstGeom prst="rect">
            <a:avLst/>
          </a:prstGeom>
        </p:spPr>
      </p:pic>
      <p:pic>
        <p:nvPicPr>
          <p:cNvPr id="9" name="Picture 8">
            <a:extLst>
              <a:ext uri="{FF2B5EF4-FFF2-40B4-BE49-F238E27FC236}">
                <a16:creationId xmlns:a16="http://schemas.microsoft.com/office/drawing/2014/main" id="{2E308FF1-D164-4566-A6A2-9880B6E362FF}"/>
              </a:ext>
            </a:extLst>
          </p:cNvPr>
          <p:cNvPicPr>
            <a:picLocks noChangeAspect="1"/>
          </p:cNvPicPr>
          <p:nvPr/>
        </p:nvPicPr>
        <p:blipFill>
          <a:blip r:embed="rId4"/>
          <a:stretch>
            <a:fillRect/>
          </a:stretch>
        </p:blipFill>
        <p:spPr>
          <a:xfrm>
            <a:off x="5859697" y="4379284"/>
            <a:ext cx="5615896" cy="1823488"/>
          </a:xfrm>
          <a:prstGeom prst="rect">
            <a:avLst/>
          </a:prstGeom>
        </p:spPr>
      </p:pic>
      <p:sp>
        <p:nvSpPr>
          <p:cNvPr id="23" name="Title 1">
            <a:extLst>
              <a:ext uri="{FF2B5EF4-FFF2-40B4-BE49-F238E27FC236}">
                <a16:creationId xmlns:a16="http://schemas.microsoft.com/office/drawing/2014/main" id="{E8D8367B-93D0-490F-9DD1-FD64C6911E74}"/>
              </a:ext>
            </a:extLst>
          </p:cNvPr>
          <p:cNvSpPr txBox="1">
            <a:spLocks/>
          </p:cNvSpPr>
          <p:nvPr/>
        </p:nvSpPr>
        <p:spPr bwMode="black">
          <a:xfrm>
            <a:off x="803244" y="356911"/>
            <a:ext cx="3066937" cy="1188720"/>
          </a:xfrm>
          <a:prstGeom prst="rect">
            <a:avLst/>
          </a:prstGeom>
          <a:solidFill>
            <a:schemeClr val="tx1"/>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View -1I</a:t>
            </a:r>
          </a:p>
        </p:txBody>
      </p:sp>
      <p:sp>
        <p:nvSpPr>
          <p:cNvPr id="24" name="Rectangle 23">
            <a:extLst>
              <a:ext uri="{FF2B5EF4-FFF2-40B4-BE49-F238E27FC236}">
                <a16:creationId xmlns:a16="http://schemas.microsoft.com/office/drawing/2014/main" id="{B87F9DF7-2D4F-4806-9C87-2B84AF414F78}"/>
              </a:ext>
            </a:extLst>
          </p:cNvPr>
          <p:cNvSpPr/>
          <p:nvPr/>
        </p:nvSpPr>
        <p:spPr>
          <a:xfrm>
            <a:off x="803244" y="2079523"/>
            <a:ext cx="3326304" cy="3827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defTabSz="914400">
              <a:spcBef>
                <a:spcPts val="1000"/>
              </a:spcBef>
              <a:buClr>
                <a:schemeClr val="accent2"/>
              </a:buClr>
            </a:pPr>
            <a:r>
              <a:rPr lang="en-US" dirty="0">
                <a:solidFill>
                  <a:schemeClr val="bg1"/>
                </a:solidFill>
              </a:rPr>
              <a:t>View used by Customers or Investment Advisor to see the top selling investment options</a:t>
            </a:r>
          </a:p>
          <a:p>
            <a:pPr defTabSz="914400">
              <a:spcBef>
                <a:spcPts val="1000"/>
              </a:spcBef>
              <a:buClr>
                <a:schemeClr val="accent2"/>
              </a:buClr>
            </a:pPr>
            <a:endParaRPr lang="en-US" dirty="0">
              <a:solidFill>
                <a:schemeClr val="bg1"/>
              </a:solidFill>
            </a:endParaRPr>
          </a:p>
          <a:p>
            <a:pPr defTabSz="914400">
              <a:spcBef>
                <a:spcPts val="1000"/>
              </a:spcBef>
              <a:buClr>
                <a:schemeClr val="accent2"/>
              </a:buClr>
            </a:pPr>
            <a:r>
              <a:rPr lang="en-US" dirty="0">
                <a:solidFill>
                  <a:schemeClr val="bg1"/>
                </a:solidFill>
              </a:rPr>
              <a:t>Tables Used :</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Previous Order History</a:t>
            </a:r>
          </a:p>
          <a:p>
            <a:pPr marL="342900" indent="-228600" defTabSz="9144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a:p>
            <a:pPr marL="342900" indent="-228600" defTabSz="9144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201466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D3AB95-276F-4E66-9B39-02C819965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04C79-44A0-402C-A0E8-C805FCDA63A4}"/>
              </a:ext>
            </a:extLst>
          </p:cNvPr>
          <p:cNvSpPr>
            <a:spLocks noGrp="1"/>
          </p:cNvSpPr>
          <p:nvPr>
            <p:ph type="title"/>
          </p:nvPr>
        </p:nvSpPr>
        <p:spPr>
          <a:xfrm>
            <a:off x="2282756" y="331351"/>
            <a:ext cx="7729728" cy="786622"/>
          </a:xfrm>
          <a:solidFill>
            <a:schemeClr val="tx1"/>
          </a:solidFill>
          <a:ln w="177800" cmpd="thinThick">
            <a:solidFill>
              <a:schemeClr val="tx1"/>
            </a:solidFill>
          </a:ln>
        </p:spPr>
        <p:txBody>
          <a:bodyPr>
            <a:normAutofit/>
          </a:bodyPr>
          <a:lstStyle/>
          <a:p>
            <a:r>
              <a:rPr lang="en-US" dirty="0">
                <a:solidFill>
                  <a:schemeClr val="bg1"/>
                </a:solidFill>
              </a:rPr>
              <a:t>Analysis Using Tableau</a:t>
            </a:r>
          </a:p>
        </p:txBody>
      </p:sp>
      <p:pic>
        <p:nvPicPr>
          <p:cNvPr id="5" name="Picture 4" descr="Chart, bar chart&#10;&#10;Description automatically generated">
            <a:extLst>
              <a:ext uri="{FF2B5EF4-FFF2-40B4-BE49-F238E27FC236}">
                <a16:creationId xmlns:a16="http://schemas.microsoft.com/office/drawing/2014/main" id="{37D63A9C-6163-4934-9B33-61EFDFC6B431}"/>
              </a:ext>
            </a:extLst>
          </p:cNvPr>
          <p:cNvPicPr>
            <a:picLocks noChangeAspect="1"/>
          </p:cNvPicPr>
          <p:nvPr/>
        </p:nvPicPr>
        <p:blipFill rotWithShape="1">
          <a:blip r:embed="rId2"/>
          <a:srcRect b="3614"/>
          <a:stretch/>
        </p:blipFill>
        <p:spPr>
          <a:xfrm>
            <a:off x="489364" y="1562364"/>
            <a:ext cx="3182983" cy="5074898"/>
          </a:xfrm>
          <a:prstGeom prst="rect">
            <a:avLst/>
          </a:prstGeom>
        </p:spPr>
      </p:pic>
      <p:pic>
        <p:nvPicPr>
          <p:cNvPr id="7" name="Picture 6" descr="Chart, bar chart&#10;&#10;Description automatically generated">
            <a:extLst>
              <a:ext uri="{FF2B5EF4-FFF2-40B4-BE49-F238E27FC236}">
                <a16:creationId xmlns:a16="http://schemas.microsoft.com/office/drawing/2014/main" id="{CBB83E4C-92A0-4CE8-AA0F-49D0EE1B9E0E}"/>
              </a:ext>
            </a:extLst>
          </p:cNvPr>
          <p:cNvPicPr>
            <a:picLocks noChangeAspect="1"/>
          </p:cNvPicPr>
          <p:nvPr/>
        </p:nvPicPr>
        <p:blipFill rotWithShape="1">
          <a:blip r:embed="rId3"/>
          <a:srcRect b="2514"/>
          <a:stretch/>
        </p:blipFill>
        <p:spPr>
          <a:xfrm>
            <a:off x="4427448" y="1562364"/>
            <a:ext cx="3182983" cy="5074898"/>
          </a:xfrm>
          <a:prstGeom prst="rect">
            <a:avLst/>
          </a:prstGeom>
        </p:spPr>
      </p:pic>
      <p:pic>
        <p:nvPicPr>
          <p:cNvPr id="14" name="Picture 13" descr="Chart, bar chart&#10;&#10;Description automatically generated">
            <a:extLst>
              <a:ext uri="{FF2B5EF4-FFF2-40B4-BE49-F238E27FC236}">
                <a16:creationId xmlns:a16="http://schemas.microsoft.com/office/drawing/2014/main" id="{7021E69F-6411-42FB-AAEB-1331EC5ADF98}"/>
              </a:ext>
            </a:extLst>
          </p:cNvPr>
          <p:cNvPicPr>
            <a:picLocks noChangeAspect="1"/>
          </p:cNvPicPr>
          <p:nvPr/>
        </p:nvPicPr>
        <p:blipFill rotWithShape="1">
          <a:blip r:embed="rId4"/>
          <a:srcRect b="2864"/>
          <a:stretch/>
        </p:blipFill>
        <p:spPr>
          <a:xfrm>
            <a:off x="8231616" y="1449324"/>
            <a:ext cx="3561735" cy="5253818"/>
          </a:xfrm>
          <a:prstGeom prst="rect">
            <a:avLst/>
          </a:prstGeom>
        </p:spPr>
      </p:pic>
    </p:spTree>
    <p:extLst>
      <p:ext uri="{BB962C8B-B14F-4D97-AF65-F5344CB8AC3E}">
        <p14:creationId xmlns:p14="http://schemas.microsoft.com/office/powerpoint/2010/main" val="1226524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D3AB95-276F-4E66-9B39-02C819965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E6C61-94F1-4F6B-928D-AAC694B48B5C}"/>
              </a:ext>
            </a:extLst>
          </p:cNvPr>
          <p:cNvSpPr>
            <a:spLocks noGrp="1"/>
          </p:cNvSpPr>
          <p:nvPr>
            <p:ph type="title"/>
          </p:nvPr>
        </p:nvSpPr>
        <p:spPr>
          <a:xfrm>
            <a:off x="210847" y="301424"/>
            <a:ext cx="7729728" cy="1188720"/>
          </a:xfrm>
          <a:solidFill>
            <a:schemeClr val="tx1"/>
          </a:solidFill>
          <a:ln w="177800" cmpd="thinThick">
            <a:solidFill>
              <a:schemeClr val="tx1"/>
            </a:solidFill>
          </a:ln>
        </p:spPr>
        <p:txBody>
          <a:bodyPr>
            <a:normAutofit/>
          </a:bodyPr>
          <a:lstStyle/>
          <a:p>
            <a:r>
              <a:rPr lang="en-US" dirty="0">
                <a:solidFill>
                  <a:schemeClr val="bg1"/>
                </a:solidFill>
              </a:rPr>
              <a:t>Analysis Using Tableau</a:t>
            </a:r>
          </a:p>
        </p:txBody>
      </p:sp>
      <p:pic>
        <p:nvPicPr>
          <p:cNvPr id="5" name="Picture 4" descr="Map&#10;&#10;Description automatically generated">
            <a:extLst>
              <a:ext uri="{FF2B5EF4-FFF2-40B4-BE49-F238E27FC236}">
                <a16:creationId xmlns:a16="http://schemas.microsoft.com/office/drawing/2014/main" id="{23E94F73-FFCD-4921-BACA-9C75D16B31BF}"/>
              </a:ext>
            </a:extLst>
          </p:cNvPr>
          <p:cNvPicPr>
            <a:picLocks noChangeAspect="1"/>
          </p:cNvPicPr>
          <p:nvPr/>
        </p:nvPicPr>
        <p:blipFill rotWithShape="1">
          <a:blip r:embed="rId2"/>
          <a:srcRect l="2955" t="21935" r="15612" b="16270"/>
          <a:stretch/>
        </p:blipFill>
        <p:spPr>
          <a:xfrm>
            <a:off x="61415" y="1791568"/>
            <a:ext cx="9215604" cy="5066432"/>
          </a:xfrm>
          <a:prstGeom prst="rect">
            <a:avLst/>
          </a:prstGeom>
        </p:spPr>
      </p:pic>
      <p:pic>
        <p:nvPicPr>
          <p:cNvPr id="7" name="Picture 6">
            <a:extLst>
              <a:ext uri="{FF2B5EF4-FFF2-40B4-BE49-F238E27FC236}">
                <a16:creationId xmlns:a16="http://schemas.microsoft.com/office/drawing/2014/main" id="{67BDDEC7-0610-4123-9FEF-5C68705FE5B9}"/>
              </a:ext>
            </a:extLst>
          </p:cNvPr>
          <p:cNvPicPr>
            <a:picLocks noChangeAspect="1"/>
          </p:cNvPicPr>
          <p:nvPr/>
        </p:nvPicPr>
        <p:blipFill>
          <a:blip r:embed="rId3"/>
          <a:stretch>
            <a:fillRect/>
          </a:stretch>
        </p:blipFill>
        <p:spPr>
          <a:xfrm>
            <a:off x="8961120" y="3873764"/>
            <a:ext cx="3054983" cy="2984236"/>
          </a:xfrm>
          <a:prstGeom prst="rect">
            <a:avLst/>
          </a:prstGeom>
        </p:spPr>
      </p:pic>
    </p:spTree>
    <p:extLst>
      <p:ext uri="{BB962C8B-B14F-4D97-AF65-F5344CB8AC3E}">
        <p14:creationId xmlns:p14="http://schemas.microsoft.com/office/powerpoint/2010/main" val="2800694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24625"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817"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1443035"/>
            <a:ext cx="3971932" cy="3971930"/>
          </a:xfrm>
          <a:prstGeom prst="ellipse">
            <a:avLst/>
          </a:prstGeom>
          <a:solidFill>
            <a:srgbClr val="FFFFFF"/>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E27C8-8B24-43DB-9AD5-B0B9CB6D4984}"/>
              </a:ext>
            </a:extLst>
          </p:cNvPr>
          <p:cNvSpPr>
            <a:spLocks noGrp="1"/>
          </p:cNvSpPr>
          <p:nvPr>
            <p:ph type="title"/>
          </p:nvPr>
        </p:nvSpPr>
        <p:spPr>
          <a:xfrm>
            <a:off x="786799" y="1586484"/>
            <a:ext cx="3685032" cy="3685032"/>
          </a:xfrm>
          <a:prstGeom prst="ellipse">
            <a:avLst/>
          </a:prstGeom>
          <a:solidFill>
            <a:srgbClr val="000000"/>
          </a:solidFill>
          <a:ln>
            <a:noFill/>
          </a:ln>
        </p:spPr>
        <p:txBody>
          <a:bodyPr>
            <a:normAutofit/>
          </a:bodyPr>
          <a:lstStyle/>
          <a:p>
            <a:r>
              <a:rPr lang="en-US" sz="3000">
                <a:solidFill>
                  <a:srgbClr val="FFFFFF"/>
                </a:solidFill>
              </a:rPr>
              <a:t>Database purpose</a:t>
            </a:r>
          </a:p>
        </p:txBody>
      </p:sp>
      <p:graphicFrame>
        <p:nvGraphicFramePr>
          <p:cNvPr id="14" name="Content Placeholder 2">
            <a:extLst>
              <a:ext uri="{FF2B5EF4-FFF2-40B4-BE49-F238E27FC236}">
                <a16:creationId xmlns:a16="http://schemas.microsoft.com/office/drawing/2014/main" id="{F96652BA-80F3-6CBB-2877-A32CBBAC2E12}"/>
              </a:ext>
            </a:extLst>
          </p:cNvPr>
          <p:cNvGraphicFramePr>
            <a:graphicFrameLocks noGrp="1"/>
          </p:cNvGraphicFramePr>
          <p:nvPr>
            <p:ph idx="1"/>
          </p:nvPr>
        </p:nvGraphicFramePr>
        <p:xfrm>
          <a:off x="5159099" y="1283546"/>
          <a:ext cx="5715917" cy="3914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1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5985387" y="4658498"/>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Thank you</a:t>
            </a:r>
          </a:p>
        </p:txBody>
      </p:sp>
      <p:pic>
        <p:nvPicPr>
          <p:cNvPr id="4" name="Picture 3" descr="Question marks in a line and one question mark is lit">
            <a:extLst>
              <a:ext uri="{FF2B5EF4-FFF2-40B4-BE49-F238E27FC236}">
                <a16:creationId xmlns:a16="http://schemas.microsoft.com/office/drawing/2014/main" id="{AB2E0BE0-B684-4228-A4DF-58C8CAFFDF47}"/>
              </a:ext>
            </a:extLst>
          </p:cNvPr>
          <p:cNvPicPr>
            <a:picLocks noChangeAspect="1"/>
          </p:cNvPicPr>
          <p:nvPr/>
        </p:nvPicPr>
        <p:blipFill>
          <a:blip r:embed="rId3"/>
          <a:srcRect l="27363" r="27363"/>
          <a:stretch/>
        </p:blipFill>
        <p:spPr>
          <a:xfrm>
            <a:off x="0" y="0"/>
            <a:ext cx="5102942" cy="6857990"/>
          </a:xfrm>
          <a:prstGeom prst="rect">
            <a:avLst/>
          </a:prstGeom>
        </p:spPr>
      </p:pic>
      <p:pic>
        <p:nvPicPr>
          <p:cNvPr id="6" name="Picture 5" descr="A black and white logo&#10;&#10;Description automatically generated with low confidence">
            <a:extLst>
              <a:ext uri="{FF2B5EF4-FFF2-40B4-BE49-F238E27FC236}">
                <a16:creationId xmlns:a16="http://schemas.microsoft.com/office/drawing/2014/main" id="{D295F42A-B322-4CEB-82AD-B0053FCA9380}"/>
              </a:ext>
            </a:extLst>
          </p:cNvPr>
          <p:cNvPicPr>
            <a:picLocks noChangeAspect="1"/>
          </p:cNvPicPr>
          <p:nvPr/>
        </p:nvPicPr>
        <p:blipFill>
          <a:blip r:embed="rId4"/>
          <a:stretch>
            <a:fillRect/>
          </a:stretch>
        </p:blipFill>
        <p:spPr>
          <a:xfrm>
            <a:off x="6909618" y="1464085"/>
            <a:ext cx="2485103" cy="2485103"/>
          </a:xfrm>
          <a:prstGeom prst="rect">
            <a:avLst/>
          </a:prstGeom>
        </p:spPr>
      </p:pic>
    </p:spTree>
    <p:extLst>
      <p:ext uri="{BB962C8B-B14F-4D97-AF65-F5344CB8AC3E}">
        <p14:creationId xmlns:p14="http://schemas.microsoft.com/office/powerpoint/2010/main" val="2673849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55D65C42-53DE-4056-BAAE-F3686691589F}"/>
              </a:ext>
            </a:extLst>
          </p:cNvPr>
          <p:cNvSpPr>
            <a:spLocks noGrp="1"/>
          </p:cNvSpPr>
          <p:nvPr>
            <p:ph idx="1"/>
          </p:nvPr>
        </p:nvSpPr>
        <p:spPr>
          <a:xfrm>
            <a:off x="803243" y="2638044"/>
            <a:ext cx="5963317" cy="3263206"/>
          </a:xfrm>
        </p:spPr>
        <p:txBody>
          <a:bodyPr>
            <a:normAutofit/>
          </a:bodyPr>
          <a:lstStyle/>
          <a:p>
            <a:pPr>
              <a:lnSpc>
                <a:spcPct val="90000"/>
              </a:lnSpc>
            </a:pPr>
            <a:endParaRPr lang="en-US" sz="1100" b="0" i="0" u="none" strike="noStrike" baseline="0">
              <a:latin typeface="Arial" panose="020B0604020202020204" pitchFamily="34" charset="0"/>
            </a:endParaRPr>
          </a:p>
          <a:p>
            <a:pPr marL="342900" indent="-342900">
              <a:lnSpc>
                <a:spcPct val="90000"/>
              </a:lnSpc>
              <a:buFont typeface="+mj-lt"/>
              <a:buAutoNum type="arabicPeriod"/>
            </a:pPr>
            <a:r>
              <a:rPr lang="en-US" sz="1100" b="1" i="0" u="none" strike="noStrike" baseline="0">
                <a:latin typeface="Arial" panose="020B0604020202020204" pitchFamily="34" charset="0"/>
              </a:rPr>
              <a:t>Remote Accessibility: </a:t>
            </a:r>
            <a:r>
              <a:rPr lang="en-US" sz="1100" b="0" i="0" u="none" strike="noStrike" baseline="0">
                <a:latin typeface="Arial" panose="020B0604020202020204" pitchFamily="34" charset="0"/>
              </a:rPr>
              <a:t>Through digital banking, we can provide easy services to people living in rural areas to perform their daily banking needs. </a:t>
            </a:r>
          </a:p>
          <a:p>
            <a:pPr marL="342900" indent="-342900">
              <a:lnSpc>
                <a:spcPct val="90000"/>
              </a:lnSpc>
              <a:buFont typeface="+mj-lt"/>
              <a:buAutoNum type="arabicPeriod"/>
            </a:pPr>
            <a:r>
              <a:rPr lang="en-US" sz="1100" b="1" i="0" u="none" strike="noStrike" baseline="0">
                <a:latin typeface="Arial" panose="020B0604020202020204" pitchFamily="34" charset="0"/>
              </a:rPr>
              <a:t>Convenience: </a:t>
            </a:r>
            <a:r>
              <a:rPr lang="en-US" sz="1100" i="0" u="none" strike="noStrike" baseline="0">
                <a:latin typeface="Arial" panose="020B0604020202020204" pitchFamily="34" charset="0"/>
              </a:rPr>
              <a:t>Customer</a:t>
            </a:r>
            <a:r>
              <a:rPr lang="en-US" sz="1100" b="0" i="0" u="none" strike="noStrike" baseline="0">
                <a:latin typeface="Arial" panose="020B0604020202020204" pitchFamily="34" charset="0"/>
              </a:rPr>
              <a:t> can manage their account from the comfort of their homes and the digital banking system is available 24/7 </a:t>
            </a:r>
          </a:p>
          <a:p>
            <a:pPr marL="342900" indent="-342900">
              <a:lnSpc>
                <a:spcPct val="90000"/>
              </a:lnSpc>
              <a:buFont typeface="+mj-lt"/>
              <a:buAutoNum type="arabicPeriod"/>
            </a:pPr>
            <a:r>
              <a:rPr lang="en-US" sz="1100" b="1" i="0" u="none" strike="noStrike" baseline="0">
                <a:latin typeface="Arial" panose="020B0604020202020204" pitchFamily="34" charset="0"/>
              </a:rPr>
              <a:t>Paperless records: </a:t>
            </a:r>
            <a:r>
              <a:rPr lang="en-US" sz="1100" b="0" i="0" u="none" strike="noStrike" baseline="0">
                <a:latin typeface="Arial" panose="020B0604020202020204" pitchFamily="34" charset="0"/>
              </a:rPr>
              <a:t>All the transaction statements can be accessed online anytime and anywhere </a:t>
            </a:r>
          </a:p>
          <a:p>
            <a:pPr marL="342900" indent="-342900">
              <a:lnSpc>
                <a:spcPct val="90000"/>
              </a:lnSpc>
              <a:buFont typeface="+mj-lt"/>
              <a:buAutoNum type="arabicPeriod"/>
            </a:pPr>
            <a:r>
              <a:rPr lang="en-US" sz="1100" b="1" i="0" u="none" strike="noStrike" baseline="0">
                <a:latin typeface="Arial" panose="020B0604020202020204" pitchFamily="34" charset="0"/>
              </a:rPr>
              <a:t>Forex card services: </a:t>
            </a:r>
            <a:r>
              <a:rPr lang="en-US" sz="1100" b="0" i="0" u="none" strike="noStrike" baseline="0">
                <a:latin typeface="Arial" panose="020B0604020202020204" pitchFamily="34" charset="0"/>
              </a:rPr>
              <a:t>Customers can place the forex card request digitally and track the status online. They can also load their forex card with the desired amount. </a:t>
            </a:r>
          </a:p>
          <a:p>
            <a:pPr marL="342900" indent="-342900">
              <a:lnSpc>
                <a:spcPct val="90000"/>
              </a:lnSpc>
              <a:buFont typeface="+mj-lt"/>
              <a:buAutoNum type="arabicPeriod"/>
            </a:pPr>
            <a:r>
              <a:rPr lang="en-US" sz="1100" b="1" i="0" u="none" strike="noStrike" baseline="0">
                <a:latin typeface="Arial" panose="020B0604020202020204" pitchFamily="34" charset="0"/>
              </a:rPr>
              <a:t>Investments: </a:t>
            </a:r>
            <a:r>
              <a:rPr lang="en-US" sz="1100" b="0" i="0" u="none" strike="noStrike" baseline="0">
                <a:latin typeface="Arial" panose="020B0604020202020204" pitchFamily="34" charset="0"/>
              </a:rPr>
              <a:t>Customers can manage their investments such as bonds, stocks, and commodities directly through their bank accounts. </a:t>
            </a:r>
          </a:p>
          <a:p>
            <a:pPr marL="342900" indent="-342900">
              <a:lnSpc>
                <a:spcPct val="90000"/>
              </a:lnSpc>
              <a:buFont typeface="+mj-lt"/>
              <a:buAutoNum type="arabicPeriod"/>
            </a:pPr>
            <a:r>
              <a:rPr lang="en-US" sz="1100" b="1" i="0" u="none" strike="noStrike" baseline="0">
                <a:latin typeface="Arial" panose="020B0604020202020204" pitchFamily="34" charset="0"/>
              </a:rPr>
              <a:t>Loan Requests: </a:t>
            </a:r>
            <a:r>
              <a:rPr lang="en-US" sz="1100" b="0" i="0" u="none" strike="noStrike" baseline="0">
                <a:latin typeface="Arial" panose="020B0604020202020204" pitchFamily="34" charset="0"/>
              </a:rPr>
              <a:t>Customers can request a loan from the bank instantly at the click of a button. They can also track the status of the request online which would be faster than the traditional </a:t>
            </a:r>
          </a:p>
          <a:p>
            <a:pPr>
              <a:lnSpc>
                <a:spcPct val="90000"/>
              </a:lnSpc>
            </a:pPr>
            <a:endParaRPr lang="en-US" sz="1100"/>
          </a:p>
        </p:txBody>
      </p:sp>
      <p:sp>
        <p:nvSpPr>
          <p:cNvPr id="24" name="Rectangle 14">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6">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Person holding mouse">
            <a:extLst>
              <a:ext uri="{FF2B5EF4-FFF2-40B4-BE49-F238E27FC236}">
                <a16:creationId xmlns:a16="http://schemas.microsoft.com/office/drawing/2014/main" id="{5A780DCB-EE75-3877-9C79-A6A317520B0A}"/>
              </a:ext>
            </a:extLst>
          </p:cNvPr>
          <p:cNvPicPr>
            <a:picLocks noChangeAspect="1"/>
          </p:cNvPicPr>
          <p:nvPr/>
        </p:nvPicPr>
        <p:blipFill rotWithShape="1">
          <a:blip r:embed="rId2"/>
          <a:srcRect l="29029" r="25639" b="-1"/>
          <a:stretch/>
        </p:blipFill>
        <p:spPr>
          <a:xfrm>
            <a:off x="7926978" y="1293275"/>
            <a:ext cx="2906240" cy="4279392"/>
          </a:xfrm>
          <a:prstGeom prst="rect">
            <a:avLst/>
          </a:prstGeom>
        </p:spPr>
      </p:pic>
      <p:sp>
        <p:nvSpPr>
          <p:cNvPr id="18" name="Title 1">
            <a:extLst>
              <a:ext uri="{FF2B5EF4-FFF2-40B4-BE49-F238E27FC236}">
                <a16:creationId xmlns:a16="http://schemas.microsoft.com/office/drawing/2014/main" id="{67B5D4E9-AE91-4496-BE2D-DEEDE6F79BC6}"/>
              </a:ext>
            </a:extLst>
          </p:cNvPr>
          <p:cNvSpPr txBox="1">
            <a:spLocks/>
          </p:cNvSpPr>
          <p:nvPr/>
        </p:nvSpPr>
        <p:spPr bwMode="black">
          <a:xfrm>
            <a:off x="866633" y="874762"/>
            <a:ext cx="5773003" cy="1110987"/>
          </a:xfrm>
          <a:prstGeom prst="rect">
            <a:avLst/>
          </a:prstGeom>
          <a:solidFill>
            <a:schemeClr val="tx1"/>
          </a:solidFill>
          <a:ln w="177800" cap="sq" cmpd="thinThick">
            <a:solidFill>
              <a:schemeClr val="tx1"/>
            </a:solidFill>
            <a:miter lim="800000"/>
          </a:ln>
        </p:spPr>
        <p:txBody>
          <a:bodyPr vert="horz" lIns="182880" tIns="182880" rIns="182880" bIns="182880" rtlCol="0" anchor="ctr">
            <a:normAutofit fontScale="975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Business Problems Addressed</a:t>
            </a:r>
          </a:p>
        </p:txBody>
      </p:sp>
    </p:spTree>
    <p:extLst>
      <p:ext uri="{BB962C8B-B14F-4D97-AF65-F5344CB8AC3E}">
        <p14:creationId xmlns:p14="http://schemas.microsoft.com/office/powerpoint/2010/main" val="158328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D3AB95-276F-4E66-9B39-02C819965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AB2B1-FC70-4727-A47F-FEB2E3DD221C}"/>
              </a:ext>
            </a:extLst>
          </p:cNvPr>
          <p:cNvSpPr>
            <a:spLocks noGrp="1"/>
          </p:cNvSpPr>
          <p:nvPr>
            <p:ph type="title"/>
          </p:nvPr>
        </p:nvSpPr>
        <p:spPr>
          <a:xfrm>
            <a:off x="225356" y="337885"/>
            <a:ext cx="2237626" cy="642882"/>
          </a:xfrm>
          <a:solidFill>
            <a:schemeClr val="tx1"/>
          </a:solidFill>
          <a:ln w="177800" cmpd="thinThick">
            <a:solidFill>
              <a:schemeClr val="tx1"/>
            </a:solidFill>
          </a:ln>
        </p:spPr>
        <p:txBody>
          <a:bodyPr>
            <a:normAutofit fontScale="90000"/>
          </a:bodyPr>
          <a:lstStyle/>
          <a:p>
            <a:r>
              <a:rPr lang="en-US" dirty="0">
                <a:solidFill>
                  <a:schemeClr val="bg1"/>
                </a:solidFill>
              </a:rPr>
              <a:t>ERD</a:t>
            </a:r>
          </a:p>
        </p:txBody>
      </p:sp>
      <p:pic>
        <p:nvPicPr>
          <p:cNvPr id="7" name="Picture 6">
            <a:extLst>
              <a:ext uri="{FF2B5EF4-FFF2-40B4-BE49-F238E27FC236}">
                <a16:creationId xmlns:a16="http://schemas.microsoft.com/office/drawing/2014/main" id="{F6DE6C71-7445-63D9-0BAF-84277D2B8032}"/>
              </a:ext>
            </a:extLst>
          </p:cNvPr>
          <p:cNvPicPr>
            <a:picLocks noChangeAspect="1"/>
          </p:cNvPicPr>
          <p:nvPr/>
        </p:nvPicPr>
        <p:blipFill>
          <a:blip r:embed="rId2"/>
          <a:stretch>
            <a:fillRect/>
          </a:stretch>
        </p:blipFill>
        <p:spPr>
          <a:xfrm>
            <a:off x="2688338" y="518481"/>
            <a:ext cx="9135643" cy="5821038"/>
          </a:xfrm>
          <a:prstGeom prst="rect">
            <a:avLst/>
          </a:prstGeom>
        </p:spPr>
      </p:pic>
    </p:spTree>
    <p:extLst>
      <p:ext uri="{BB962C8B-B14F-4D97-AF65-F5344CB8AC3E}">
        <p14:creationId xmlns:p14="http://schemas.microsoft.com/office/powerpoint/2010/main" val="3821538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24625"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817"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49" y="1443035"/>
            <a:ext cx="3971932" cy="3971930"/>
          </a:xfrm>
          <a:prstGeom prst="ellipse">
            <a:avLst/>
          </a:prstGeom>
          <a:solidFill>
            <a:srgbClr val="FFFFFF"/>
          </a:solidFill>
          <a:ln w="317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8D46D-9BA1-4B89-96B2-5D2EB7E1FCD5}"/>
              </a:ext>
            </a:extLst>
          </p:cNvPr>
          <p:cNvSpPr>
            <a:spLocks noGrp="1"/>
          </p:cNvSpPr>
          <p:nvPr>
            <p:ph type="title"/>
          </p:nvPr>
        </p:nvSpPr>
        <p:spPr>
          <a:xfrm>
            <a:off x="786799" y="1586484"/>
            <a:ext cx="3685032" cy="3685032"/>
          </a:xfrm>
          <a:prstGeom prst="ellipse">
            <a:avLst/>
          </a:prstGeom>
          <a:solidFill>
            <a:srgbClr val="000000"/>
          </a:solidFill>
          <a:ln>
            <a:noFill/>
          </a:ln>
        </p:spPr>
        <p:txBody>
          <a:bodyPr>
            <a:normAutofit/>
          </a:bodyPr>
          <a:lstStyle/>
          <a:p>
            <a:r>
              <a:rPr lang="en-US" sz="2100" dirty="0">
                <a:solidFill>
                  <a:srgbClr val="FFFFFF"/>
                </a:solidFill>
              </a:rPr>
              <a:t>Steps for implementing of DB</a:t>
            </a:r>
          </a:p>
        </p:txBody>
      </p:sp>
      <p:graphicFrame>
        <p:nvGraphicFramePr>
          <p:cNvPr id="18" name="Content Placeholder 2">
            <a:extLst>
              <a:ext uri="{FF2B5EF4-FFF2-40B4-BE49-F238E27FC236}">
                <a16:creationId xmlns:a16="http://schemas.microsoft.com/office/drawing/2014/main" id="{29107D51-362F-CAFA-5E24-98FB170CB579}"/>
              </a:ext>
            </a:extLst>
          </p:cNvPr>
          <p:cNvGraphicFramePr>
            <a:graphicFrameLocks noGrp="1"/>
          </p:cNvGraphicFramePr>
          <p:nvPr>
            <p:ph idx="1"/>
            <p:extLst>
              <p:ext uri="{D42A27DB-BD31-4B8C-83A1-F6EECF244321}">
                <p14:modId xmlns:p14="http://schemas.microsoft.com/office/powerpoint/2010/main" val="2135934523"/>
              </p:ext>
            </p:extLst>
          </p:nvPr>
        </p:nvGraphicFramePr>
        <p:xfrm>
          <a:off x="4659023" y="899243"/>
          <a:ext cx="6811580" cy="5133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580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 stack of bank cards">
            <a:extLst>
              <a:ext uri="{FF2B5EF4-FFF2-40B4-BE49-F238E27FC236}">
                <a16:creationId xmlns:a16="http://schemas.microsoft.com/office/drawing/2014/main" id="{F5814200-C467-A9D3-893A-A43A3FE97E5C}"/>
              </a:ext>
            </a:extLst>
          </p:cNvPr>
          <p:cNvPicPr>
            <a:picLocks noChangeAspect="1"/>
          </p:cNvPicPr>
          <p:nvPr/>
        </p:nvPicPr>
        <p:blipFill rotWithShape="1">
          <a:blip r:embed="rId2">
            <a:alphaModFix amt="40000"/>
          </a:blip>
          <a:srcRect t="5617" b="10427"/>
          <a:stretch/>
        </p:blipFill>
        <p:spPr>
          <a:xfrm>
            <a:off x="20" y="10"/>
            <a:ext cx="12191980" cy="6857990"/>
          </a:xfrm>
          <a:prstGeom prst="rect">
            <a:avLst/>
          </a:prstGeom>
        </p:spPr>
      </p:pic>
      <p:sp>
        <p:nvSpPr>
          <p:cNvPr id="2" name="Title 1">
            <a:extLst>
              <a:ext uri="{FF2B5EF4-FFF2-40B4-BE49-F238E27FC236}">
                <a16:creationId xmlns:a16="http://schemas.microsoft.com/office/drawing/2014/main" id="{3251B750-4825-4E53-8776-224EB367A53C}"/>
              </a:ext>
            </a:extLst>
          </p:cNvPr>
          <p:cNvSpPr>
            <a:spLocks noGrp="1"/>
          </p:cNvSpPr>
          <p:nvPr>
            <p:ph type="title"/>
          </p:nvPr>
        </p:nvSpPr>
        <p:spPr>
          <a:xfrm>
            <a:off x="2231136" y="669724"/>
            <a:ext cx="7729728" cy="1188720"/>
          </a:xfrm>
          <a:noFill/>
          <a:ln>
            <a:solidFill>
              <a:srgbClr val="FFFFFF"/>
            </a:solidFill>
          </a:ln>
        </p:spPr>
        <p:txBody>
          <a:bodyPr>
            <a:normAutofit/>
          </a:bodyPr>
          <a:lstStyle/>
          <a:p>
            <a:r>
              <a:rPr lang="en-US" dirty="0">
                <a:solidFill>
                  <a:schemeClr val="tx1"/>
                </a:solidFill>
              </a:rPr>
              <a:t>Workflows</a:t>
            </a:r>
          </a:p>
        </p:txBody>
      </p:sp>
      <p:graphicFrame>
        <p:nvGraphicFramePr>
          <p:cNvPr id="16" name="Content Placeholder 2">
            <a:extLst>
              <a:ext uri="{FF2B5EF4-FFF2-40B4-BE49-F238E27FC236}">
                <a16:creationId xmlns:a16="http://schemas.microsoft.com/office/drawing/2014/main" id="{5D0120D4-E246-DB29-5198-5855C246166B}"/>
              </a:ext>
            </a:extLst>
          </p:cNvPr>
          <p:cNvGraphicFramePr>
            <a:graphicFrameLocks noGrp="1"/>
          </p:cNvGraphicFramePr>
          <p:nvPr>
            <p:ph idx="1"/>
            <p:extLst>
              <p:ext uri="{D42A27DB-BD31-4B8C-83A1-F6EECF244321}">
                <p14:modId xmlns:p14="http://schemas.microsoft.com/office/powerpoint/2010/main" val="1211739773"/>
              </p:ext>
            </p:extLst>
          </p:nvPr>
        </p:nvGraphicFramePr>
        <p:xfrm>
          <a:off x="945126" y="2087045"/>
          <a:ext cx="10301748" cy="454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70313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B386F9-D982-45CA-97AC-CAB1C4A20B06}"/>
              </a:ext>
            </a:extLst>
          </p:cNvPr>
          <p:cNvPicPr>
            <a:picLocks noChangeAspect="1"/>
          </p:cNvPicPr>
          <p:nvPr/>
        </p:nvPicPr>
        <p:blipFill>
          <a:blip r:embed="rId2"/>
          <a:stretch>
            <a:fillRect/>
          </a:stretch>
        </p:blipFill>
        <p:spPr>
          <a:xfrm>
            <a:off x="44892" y="1405652"/>
            <a:ext cx="4535817" cy="5432273"/>
          </a:xfrm>
          <a:prstGeom prst="rect">
            <a:avLst/>
          </a:prstGeom>
        </p:spPr>
      </p:pic>
      <p:pic>
        <p:nvPicPr>
          <p:cNvPr id="5" name="Content Placeholder 4">
            <a:extLst>
              <a:ext uri="{FF2B5EF4-FFF2-40B4-BE49-F238E27FC236}">
                <a16:creationId xmlns:a16="http://schemas.microsoft.com/office/drawing/2014/main" id="{8FA90B38-9B02-416B-9B74-4B11EF961235}"/>
              </a:ext>
            </a:extLst>
          </p:cNvPr>
          <p:cNvPicPr>
            <a:picLocks noGrp="1" noChangeAspect="1"/>
          </p:cNvPicPr>
          <p:nvPr>
            <p:ph idx="1"/>
          </p:nvPr>
        </p:nvPicPr>
        <p:blipFill>
          <a:blip r:embed="rId3"/>
          <a:stretch>
            <a:fillRect/>
          </a:stretch>
        </p:blipFill>
        <p:spPr>
          <a:xfrm>
            <a:off x="4380412" y="2118817"/>
            <a:ext cx="7419702" cy="3796936"/>
          </a:xfrm>
          <a:prstGeom prst="rect">
            <a:avLst/>
          </a:prstGeom>
        </p:spPr>
      </p:pic>
      <p:sp>
        <p:nvSpPr>
          <p:cNvPr id="6" name="Title 1">
            <a:extLst>
              <a:ext uri="{FF2B5EF4-FFF2-40B4-BE49-F238E27FC236}">
                <a16:creationId xmlns:a16="http://schemas.microsoft.com/office/drawing/2014/main" id="{405772E7-E856-4A99-BCDB-B9261381CEF1}"/>
              </a:ext>
            </a:extLst>
          </p:cNvPr>
          <p:cNvSpPr txBox="1">
            <a:spLocks/>
          </p:cNvSpPr>
          <p:nvPr/>
        </p:nvSpPr>
        <p:spPr bwMode="black">
          <a:xfrm>
            <a:off x="3523696" y="302532"/>
            <a:ext cx="5661875" cy="639715"/>
          </a:xfrm>
          <a:prstGeom prst="rect">
            <a:avLst/>
          </a:prstGeom>
          <a:solidFill>
            <a:schemeClr val="tx1"/>
          </a:solidFill>
          <a:ln w="177800" cap="sq" cmpd="thinThick">
            <a:solidFill>
              <a:schemeClr val="tx1"/>
            </a:solidFill>
            <a:miter lim="800000"/>
          </a:ln>
        </p:spPr>
        <p:txBody>
          <a:bodyPr vert="horz" lIns="182880" tIns="182880" rIns="182880" bIns="182880" rtlCol="0" anchor="ctr">
            <a:normAutofit fontScale="7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DDL Queries for Table Creation</a:t>
            </a:r>
          </a:p>
        </p:txBody>
      </p:sp>
    </p:spTree>
    <p:extLst>
      <p:ext uri="{BB962C8B-B14F-4D97-AF65-F5344CB8AC3E}">
        <p14:creationId xmlns:p14="http://schemas.microsoft.com/office/powerpoint/2010/main" val="4138343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7EE98F-4CE1-46BF-A5DD-706D93287A3B}"/>
              </a:ext>
            </a:extLst>
          </p:cNvPr>
          <p:cNvPicPr>
            <a:picLocks noChangeAspect="1"/>
          </p:cNvPicPr>
          <p:nvPr/>
        </p:nvPicPr>
        <p:blipFill>
          <a:blip r:embed="rId2"/>
          <a:stretch>
            <a:fillRect/>
          </a:stretch>
        </p:blipFill>
        <p:spPr>
          <a:xfrm>
            <a:off x="200453" y="2802532"/>
            <a:ext cx="5712667" cy="3097241"/>
          </a:xfrm>
          <a:prstGeom prst="rect">
            <a:avLst/>
          </a:prstGeom>
        </p:spPr>
      </p:pic>
      <p:sp>
        <p:nvSpPr>
          <p:cNvPr id="6" name="TextBox 5">
            <a:extLst>
              <a:ext uri="{FF2B5EF4-FFF2-40B4-BE49-F238E27FC236}">
                <a16:creationId xmlns:a16="http://schemas.microsoft.com/office/drawing/2014/main" id="{6F967261-E14C-4332-8EB5-D217C34B9538}"/>
              </a:ext>
            </a:extLst>
          </p:cNvPr>
          <p:cNvSpPr txBox="1"/>
          <p:nvPr/>
        </p:nvSpPr>
        <p:spPr>
          <a:xfrm>
            <a:off x="3131900" y="1528770"/>
            <a:ext cx="5399679" cy="923330"/>
          </a:xfrm>
          <a:prstGeom prst="rect">
            <a:avLst/>
          </a:prstGeom>
          <a:noFill/>
        </p:spPr>
        <p:txBody>
          <a:bodyPr wrap="square">
            <a:spAutoFit/>
          </a:bodyPr>
          <a:lstStyle/>
          <a:p>
            <a:pPr marL="0" marR="0" lvl="0" indent="0" algn="ctr" rtl="0">
              <a:lnSpc>
                <a:spcPct val="100000"/>
              </a:lnSpc>
              <a:spcBef>
                <a:spcPts val="0"/>
              </a:spcBef>
              <a:spcAft>
                <a:spcPts val="0"/>
              </a:spcAft>
              <a:buClr>
                <a:schemeClr val="dk1"/>
              </a:buClr>
              <a:buSzPts val="1100"/>
              <a:buFont typeface="Arial"/>
              <a:buNone/>
            </a:pPr>
            <a:r>
              <a:rPr lang="en-US" sz="1800" b="0" i="0" u="none" strike="noStrike" cap="none" dirty="0">
                <a:solidFill>
                  <a:schemeClr val="dk1"/>
                </a:solidFill>
                <a:latin typeface="Calibri"/>
                <a:ea typeface="Calibri"/>
                <a:cs typeface="Calibri"/>
                <a:sym typeface="Calibri"/>
              </a:rPr>
              <a:t>To ensure that no one can access the SSN column, we encrypted it. With a symmetric key, only authorized users can access it.</a:t>
            </a:r>
            <a:endParaRPr lang="en-US" sz="1800" b="0" i="0" u="none" strike="noStrike" cap="none" dirty="0">
              <a:solidFill>
                <a:srgbClr val="FFFFFF"/>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9550231D-A8E1-4CDF-9C58-803E5A5386E8}"/>
              </a:ext>
            </a:extLst>
          </p:cNvPr>
          <p:cNvPicPr>
            <a:picLocks noChangeAspect="1"/>
          </p:cNvPicPr>
          <p:nvPr/>
        </p:nvPicPr>
        <p:blipFill>
          <a:blip r:embed="rId3"/>
          <a:stretch>
            <a:fillRect/>
          </a:stretch>
        </p:blipFill>
        <p:spPr>
          <a:xfrm>
            <a:off x="6177159" y="2802532"/>
            <a:ext cx="5712667" cy="3424374"/>
          </a:xfrm>
          <a:prstGeom prst="rect">
            <a:avLst/>
          </a:prstGeom>
        </p:spPr>
      </p:pic>
      <p:sp>
        <p:nvSpPr>
          <p:cNvPr id="8" name="Title 1">
            <a:extLst>
              <a:ext uri="{FF2B5EF4-FFF2-40B4-BE49-F238E27FC236}">
                <a16:creationId xmlns:a16="http://schemas.microsoft.com/office/drawing/2014/main" id="{99E8AC1E-6A39-419E-94F3-108FA29092DF}"/>
              </a:ext>
            </a:extLst>
          </p:cNvPr>
          <p:cNvSpPr txBox="1">
            <a:spLocks/>
          </p:cNvSpPr>
          <p:nvPr/>
        </p:nvSpPr>
        <p:spPr bwMode="black">
          <a:xfrm>
            <a:off x="2552131" y="302533"/>
            <a:ext cx="6633440" cy="707402"/>
          </a:xfrm>
          <a:prstGeom prst="rect">
            <a:avLst/>
          </a:prstGeom>
          <a:solidFill>
            <a:schemeClr val="tx1"/>
          </a:solidFill>
          <a:ln w="177800" cap="sq" cmpd="thinThick">
            <a:solidFill>
              <a:schemeClr val="tx1"/>
            </a:solidFill>
            <a:miter lim="800000"/>
          </a:ln>
        </p:spPr>
        <p:txBody>
          <a:bodyPr vert="horz" lIns="182880" tIns="182880" rIns="182880" bIns="182880" rtlCol="0" anchor="ctr">
            <a:normAutofit fontScale="975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Password and SSN Encryption</a:t>
            </a:r>
          </a:p>
        </p:txBody>
      </p:sp>
    </p:spTree>
    <p:extLst>
      <p:ext uri="{BB962C8B-B14F-4D97-AF65-F5344CB8AC3E}">
        <p14:creationId xmlns:p14="http://schemas.microsoft.com/office/powerpoint/2010/main" val="3193257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3D3AB95-276F-4E66-9B39-02C819965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F4083-A10E-47D2-BF59-760B6E1CA4B6}"/>
              </a:ext>
            </a:extLst>
          </p:cNvPr>
          <p:cNvSpPr>
            <a:spLocks noGrp="1"/>
          </p:cNvSpPr>
          <p:nvPr>
            <p:ph type="title"/>
          </p:nvPr>
        </p:nvSpPr>
        <p:spPr>
          <a:xfrm>
            <a:off x="609899" y="302734"/>
            <a:ext cx="5661875" cy="639715"/>
          </a:xfrm>
          <a:solidFill>
            <a:schemeClr val="tx1"/>
          </a:solidFill>
          <a:ln w="177800" cmpd="thinThick">
            <a:solidFill>
              <a:schemeClr val="tx1"/>
            </a:solidFill>
          </a:ln>
        </p:spPr>
        <p:txBody>
          <a:bodyPr>
            <a:normAutofit fontScale="90000"/>
          </a:bodyPr>
          <a:lstStyle/>
          <a:p>
            <a:r>
              <a:rPr lang="en-US" dirty="0">
                <a:solidFill>
                  <a:schemeClr val="bg1"/>
                </a:solidFill>
              </a:rPr>
              <a:t>Table level constraints</a:t>
            </a:r>
          </a:p>
        </p:txBody>
      </p:sp>
      <p:sp>
        <p:nvSpPr>
          <p:cNvPr id="9" name="Content Placeholder 2">
            <a:extLst>
              <a:ext uri="{FF2B5EF4-FFF2-40B4-BE49-F238E27FC236}">
                <a16:creationId xmlns:a16="http://schemas.microsoft.com/office/drawing/2014/main" id="{7784084F-75DB-42F1-913C-00350F018073}"/>
              </a:ext>
            </a:extLst>
          </p:cNvPr>
          <p:cNvSpPr txBox="1">
            <a:spLocks/>
          </p:cNvSpPr>
          <p:nvPr/>
        </p:nvSpPr>
        <p:spPr>
          <a:xfrm>
            <a:off x="731176" y="1374837"/>
            <a:ext cx="5015176" cy="5802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800" b="1" dirty="0">
                <a:solidFill>
                  <a:srgbClr val="000000"/>
                </a:solidFill>
                <a:latin typeface="Consolas" panose="020B0609020204030204" pitchFamily="49" charset="0"/>
              </a:rPr>
              <a:t>To check if the customer has an existing loan</a:t>
            </a:r>
          </a:p>
        </p:txBody>
      </p:sp>
      <p:pic>
        <p:nvPicPr>
          <p:cNvPr id="13" name="Picture 12">
            <a:extLst>
              <a:ext uri="{FF2B5EF4-FFF2-40B4-BE49-F238E27FC236}">
                <a16:creationId xmlns:a16="http://schemas.microsoft.com/office/drawing/2014/main" id="{6734DC6F-C243-4D75-997B-78173432B9F9}"/>
              </a:ext>
            </a:extLst>
          </p:cNvPr>
          <p:cNvPicPr>
            <a:picLocks noChangeAspect="1"/>
          </p:cNvPicPr>
          <p:nvPr/>
        </p:nvPicPr>
        <p:blipFill>
          <a:blip r:embed="rId2"/>
          <a:stretch>
            <a:fillRect/>
          </a:stretch>
        </p:blipFill>
        <p:spPr>
          <a:xfrm>
            <a:off x="5876818" y="5085807"/>
            <a:ext cx="6053923" cy="1236616"/>
          </a:xfrm>
          <a:prstGeom prst="rect">
            <a:avLst/>
          </a:prstGeom>
        </p:spPr>
      </p:pic>
      <p:pic>
        <p:nvPicPr>
          <p:cNvPr id="16" name="Picture 15">
            <a:extLst>
              <a:ext uri="{FF2B5EF4-FFF2-40B4-BE49-F238E27FC236}">
                <a16:creationId xmlns:a16="http://schemas.microsoft.com/office/drawing/2014/main" id="{5ED6B9B1-9B6A-4DD3-A1DC-29E80A84FEE5}"/>
              </a:ext>
            </a:extLst>
          </p:cNvPr>
          <p:cNvPicPr>
            <a:picLocks noChangeAspect="1"/>
          </p:cNvPicPr>
          <p:nvPr/>
        </p:nvPicPr>
        <p:blipFill>
          <a:blip r:embed="rId3"/>
          <a:stretch>
            <a:fillRect/>
          </a:stretch>
        </p:blipFill>
        <p:spPr>
          <a:xfrm>
            <a:off x="214943" y="2497279"/>
            <a:ext cx="5661875" cy="1863441"/>
          </a:xfrm>
          <a:prstGeom prst="rect">
            <a:avLst/>
          </a:prstGeom>
        </p:spPr>
      </p:pic>
      <p:pic>
        <p:nvPicPr>
          <p:cNvPr id="18" name="Picture 17">
            <a:extLst>
              <a:ext uri="{FF2B5EF4-FFF2-40B4-BE49-F238E27FC236}">
                <a16:creationId xmlns:a16="http://schemas.microsoft.com/office/drawing/2014/main" id="{38908D6F-1220-411D-ABC8-D5B54767F215}"/>
              </a:ext>
            </a:extLst>
          </p:cNvPr>
          <p:cNvPicPr>
            <a:picLocks noChangeAspect="1"/>
          </p:cNvPicPr>
          <p:nvPr/>
        </p:nvPicPr>
        <p:blipFill>
          <a:blip r:embed="rId4"/>
          <a:stretch>
            <a:fillRect/>
          </a:stretch>
        </p:blipFill>
        <p:spPr>
          <a:xfrm>
            <a:off x="5808617" y="942448"/>
            <a:ext cx="6383383" cy="4064003"/>
          </a:xfrm>
          <a:prstGeom prst="rect">
            <a:avLst/>
          </a:prstGeom>
        </p:spPr>
      </p:pic>
    </p:spTree>
    <p:extLst>
      <p:ext uri="{BB962C8B-B14F-4D97-AF65-F5344CB8AC3E}">
        <p14:creationId xmlns:p14="http://schemas.microsoft.com/office/powerpoint/2010/main" val="354989813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12D154-BCA4-47A9-881C-4EFB9658D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4D5ADA-BB6C-46F4-9A97-3A3D44A9A8A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28223DC-4748-4F7F-8D8D-E4EA5A6C18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design</Template>
  <TotalTime>346</TotalTime>
  <Words>851</Words>
  <Application>Microsoft Office PowerPoint</Application>
  <PresentationFormat>Widescreen</PresentationFormat>
  <Paragraphs>87</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Consolas</vt:lpstr>
      <vt:lpstr>Gill Sans MT</vt:lpstr>
      <vt:lpstr>Parcel</vt:lpstr>
      <vt:lpstr> Neo bank </vt:lpstr>
      <vt:lpstr>Database purpose</vt:lpstr>
      <vt:lpstr>PowerPoint Presentation</vt:lpstr>
      <vt:lpstr>ERD</vt:lpstr>
      <vt:lpstr>Steps for implementing of DB</vt:lpstr>
      <vt:lpstr>Workflows</vt:lpstr>
      <vt:lpstr>PowerPoint Presentation</vt:lpstr>
      <vt:lpstr>PowerPoint Presentation</vt:lpstr>
      <vt:lpstr>Table level constraints</vt:lpstr>
      <vt:lpstr>Other Table level constraints</vt:lpstr>
      <vt:lpstr>Triggers to handle loan repayment            </vt:lpstr>
      <vt:lpstr>Trigger to handle cashier requests             </vt:lpstr>
      <vt:lpstr>Few of the other triggers :</vt:lpstr>
      <vt:lpstr>Stored Procedures             </vt:lpstr>
      <vt:lpstr>Other Stored Procedures </vt:lpstr>
      <vt:lpstr>View -1</vt:lpstr>
      <vt:lpstr>PowerPoint Presentation</vt:lpstr>
      <vt:lpstr>Analysis Using Tableau</vt:lpstr>
      <vt:lpstr>Analysis Using Tableau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bank</dc:title>
  <dc:creator>Kagadalu Raju, Raksha</dc:creator>
  <cp:lastModifiedBy>Uday Siddharth Kadiyala Sai</cp:lastModifiedBy>
  <cp:revision>4</cp:revision>
  <dcterms:created xsi:type="dcterms:W3CDTF">2022-08-05T19:29:00Z</dcterms:created>
  <dcterms:modified xsi:type="dcterms:W3CDTF">2022-08-06T15:58:56Z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